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487" r:id="rId3"/>
    <p:sldId id="486" r:id="rId4"/>
    <p:sldId id="491" r:id="rId5"/>
    <p:sldId id="270" r:id="rId6"/>
    <p:sldId id="262" r:id="rId7"/>
    <p:sldId id="296" r:id="rId8"/>
    <p:sldId id="304" r:id="rId9"/>
    <p:sldId id="490" r:id="rId10"/>
    <p:sldId id="482" r:id="rId11"/>
    <p:sldId id="485"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A8400D-D6D4-99A6-940E-3757F537A97E}" name="Bean, Laird C" initials="LB" userId="S::beanlc@id.doe.gov::4162165f-166f-411d-b3c5-e4da421681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1993E-EAD8-40D6-AE9C-371321241CB9}" v="14" dt="2024-11-06T20:37:24.682"/>
  </p1510:revLst>
</p1510:revInfo>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6265" autoAdjust="0"/>
  </p:normalViewPr>
  <p:slideViewPr>
    <p:cSldViewPr snapToGrid="0" showGuides="1">
      <p:cViewPr varScale="1">
        <p:scale>
          <a:sx n="107" d="100"/>
          <a:sy n="107" d="100"/>
        </p:scale>
        <p:origin x="576" y="102"/>
      </p:cViewPr>
      <p:guideLst>
        <p:guide orient="horz" pos="2160"/>
        <p:guide pos="3840"/>
      </p:guideLst>
    </p:cSldViewPr>
  </p:slideViewPr>
  <p:outlineViewPr>
    <p:cViewPr>
      <p:scale>
        <a:sx n="33" d="100"/>
        <a:sy n="33" d="100"/>
      </p:scale>
      <p:origin x="0" y="-100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4" d="100"/>
          <a:sy n="74" d="100"/>
        </p:scale>
        <p:origin x="29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gh, David L." userId="f3b2144f-8c21-4e7f-87b8-a8c0fbabe321" providerId="ADAL" clId="{FB91993E-EAD8-40D6-AE9C-371321241CB9}"/>
    <pc:docChg chg="undo custSel addSld delSld modSld sldOrd">
      <pc:chgData name="Pugh, David L." userId="f3b2144f-8c21-4e7f-87b8-a8c0fbabe321" providerId="ADAL" clId="{FB91993E-EAD8-40D6-AE9C-371321241CB9}" dt="2024-11-12T21:10:59.960" v="2416" actId="20577"/>
      <pc:docMkLst>
        <pc:docMk/>
      </pc:docMkLst>
      <pc:sldChg chg="del">
        <pc:chgData name="Pugh, David L." userId="f3b2144f-8c21-4e7f-87b8-a8c0fbabe321" providerId="ADAL" clId="{FB91993E-EAD8-40D6-AE9C-371321241CB9}" dt="2024-11-06T17:15:21.027" v="182" actId="47"/>
        <pc:sldMkLst>
          <pc:docMk/>
          <pc:sldMk cId="3664127659" sldId="257"/>
        </pc:sldMkLst>
      </pc:sldChg>
      <pc:sldChg chg="modSp add mod ord">
        <pc:chgData name="Pugh, David L." userId="f3b2144f-8c21-4e7f-87b8-a8c0fbabe321" providerId="ADAL" clId="{FB91993E-EAD8-40D6-AE9C-371321241CB9}" dt="2024-11-07T20:37:18.631" v="2391" actId="20577"/>
        <pc:sldMkLst>
          <pc:docMk/>
          <pc:sldMk cId="4193940034" sldId="262"/>
        </pc:sldMkLst>
        <pc:spChg chg="mod">
          <ac:chgData name="Pugh, David L." userId="f3b2144f-8c21-4e7f-87b8-a8c0fbabe321" providerId="ADAL" clId="{FB91993E-EAD8-40D6-AE9C-371321241CB9}" dt="2024-11-07T18:47:41.911" v="2062" actId="20577"/>
          <ac:spMkLst>
            <pc:docMk/>
            <pc:sldMk cId="4193940034" sldId="262"/>
            <ac:spMk id="2" creationId="{00000000-0000-0000-0000-000000000000}"/>
          </ac:spMkLst>
        </pc:spChg>
        <pc:spChg chg="mod">
          <ac:chgData name="Pugh, David L." userId="f3b2144f-8c21-4e7f-87b8-a8c0fbabe321" providerId="ADAL" clId="{FB91993E-EAD8-40D6-AE9C-371321241CB9}" dt="2024-11-07T20:37:18.631" v="2391" actId="20577"/>
          <ac:spMkLst>
            <pc:docMk/>
            <pc:sldMk cId="4193940034" sldId="262"/>
            <ac:spMk id="4" creationId="{00000000-0000-0000-0000-000000000000}"/>
          </ac:spMkLst>
        </pc:spChg>
      </pc:sldChg>
      <pc:sldChg chg="modSp add mod ord">
        <pc:chgData name="Pugh, David L." userId="f3b2144f-8c21-4e7f-87b8-a8c0fbabe321" providerId="ADAL" clId="{FB91993E-EAD8-40D6-AE9C-371321241CB9}" dt="2024-11-07T20:32:03.400" v="2189" actId="20577"/>
        <pc:sldMkLst>
          <pc:docMk/>
          <pc:sldMk cId="2951381302" sldId="270"/>
        </pc:sldMkLst>
        <pc:spChg chg="mod">
          <ac:chgData name="Pugh, David L." userId="f3b2144f-8c21-4e7f-87b8-a8c0fbabe321" providerId="ADAL" clId="{FB91993E-EAD8-40D6-AE9C-371321241CB9}" dt="2024-11-07T20:32:03.400" v="2189" actId="20577"/>
          <ac:spMkLst>
            <pc:docMk/>
            <pc:sldMk cId="2951381302" sldId="270"/>
            <ac:spMk id="2" creationId="{00000000-0000-0000-0000-000000000000}"/>
          </ac:spMkLst>
        </pc:spChg>
        <pc:spChg chg="mod">
          <ac:chgData name="Pugh, David L." userId="f3b2144f-8c21-4e7f-87b8-a8c0fbabe321" providerId="ADAL" clId="{FB91993E-EAD8-40D6-AE9C-371321241CB9}" dt="2024-11-07T18:50:19.212" v="2089" actId="20577"/>
          <ac:spMkLst>
            <pc:docMk/>
            <pc:sldMk cId="2951381302" sldId="270"/>
            <ac:spMk id="4" creationId="{00000000-0000-0000-0000-000000000000}"/>
          </ac:spMkLst>
        </pc:spChg>
      </pc:sldChg>
      <pc:sldChg chg="modSp mod">
        <pc:chgData name="Pugh, David L." userId="f3b2144f-8c21-4e7f-87b8-a8c0fbabe321" providerId="ADAL" clId="{FB91993E-EAD8-40D6-AE9C-371321241CB9}" dt="2024-11-06T20:35:43.233" v="1903" actId="255"/>
        <pc:sldMkLst>
          <pc:docMk/>
          <pc:sldMk cId="0" sldId="271"/>
        </pc:sldMkLst>
        <pc:spChg chg="mod">
          <ac:chgData name="Pugh, David L." userId="f3b2144f-8c21-4e7f-87b8-a8c0fbabe321" providerId="ADAL" clId="{FB91993E-EAD8-40D6-AE9C-371321241CB9}" dt="2024-11-06T20:35:43.233" v="1903" actId="255"/>
          <ac:spMkLst>
            <pc:docMk/>
            <pc:sldMk cId="0" sldId="271"/>
            <ac:spMk id="11" creationId="{E30F1611-6A93-5D97-10FC-2572BD494FFE}"/>
          </ac:spMkLst>
        </pc:spChg>
        <pc:spChg chg="mod">
          <ac:chgData name="Pugh, David L." userId="f3b2144f-8c21-4e7f-87b8-a8c0fbabe321" providerId="ADAL" clId="{FB91993E-EAD8-40D6-AE9C-371321241CB9}" dt="2024-11-06T20:34:57.546" v="1897" actId="2711"/>
          <ac:spMkLst>
            <pc:docMk/>
            <pc:sldMk cId="0" sldId="271"/>
            <ac:spMk id="13" creationId="{E13F516D-C360-E039-8A61-745B80599110}"/>
          </ac:spMkLst>
        </pc:spChg>
      </pc:sldChg>
      <pc:sldChg chg="del">
        <pc:chgData name="Pugh, David L." userId="f3b2144f-8c21-4e7f-87b8-a8c0fbabe321" providerId="ADAL" clId="{FB91993E-EAD8-40D6-AE9C-371321241CB9}" dt="2024-11-06T17:15:38.501" v="187" actId="47"/>
        <pc:sldMkLst>
          <pc:docMk/>
          <pc:sldMk cId="1084804225" sldId="280"/>
        </pc:sldMkLst>
      </pc:sldChg>
      <pc:sldChg chg="modSp mod">
        <pc:chgData name="Pugh, David L." userId="f3b2144f-8c21-4e7f-87b8-a8c0fbabe321" providerId="ADAL" clId="{FB91993E-EAD8-40D6-AE9C-371321241CB9}" dt="2024-11-06T20:20:35.986" v="1694" actId="6549"/>
        <pc:sldMkLst>
          <pc:docMk/>
          <pc:sldMk cId="4233541768" sldId="281"/>
        </pc:sldMkLst>
        <pc:spChg chg="mod">
          <ac:chgData name="Pugh, David L." userId="f3b2144f-8c21-4e7f-87b8-a8c0fbabe321" providerId="ADAL" clId="{FB91993E-EAD8-40D6-AE9C-371321241CB9}" dt="2024-11-06T20:20:35.986" v="1694" actId="6549"/>
          <ac:spMkLst>
            <pc:docMk/>
            <pc:sldMk cId="4233541768" sldId="281"/>
            <ac:spMk id="3" creationId="{53397AF5-24CB-D8CD-2FB7-535B87F4BE8E}"/>
          </ac:spMkLst>
        </pc:spChg>
      </pc:sldChg>
      <pc:sldChg chg="del">
        <pc:chgData name="Pugh, David L." userId="f3b2144f-8c21-4e7f-87b8-a8c0fbabe321" providerId="ADAL" clId="{FB91993E-EAD8-40D6-AE9C-371321241CB9}" dt="2024-11-06T20:16:53.113" v="1661" actId="47"/>
        <pc:sldMkLst>
          <pc:docMk/>
          <pc:sldMk cId="4061333249" sldId="295"/>
        </pc:sldMkLst>
      </pc:sldChg>
      <pc:sldChg chg="modSp add mod">
        <pc:chgData name="Pugh, David L." userId="f3b2144f-8c21-4e7f-87b8-a8c0fbabe321" providerId="ADAL" clId="{FB91993E-EAD8-40D6-AE9C-371321241CB9}" dt="2024-11-07T20:38:02.568" v="2404" actId="20577"/>
        <pc:sldMkLst>
          <pc:docMk/>
          <pc:sldMk cId="1321911477" sldId="296"/>
        </pc:sldMkLst>
        <pc:spChg chg="mod">
          <ac:chgData name="Pugh, David L." userId="f3b2144f-8c21-4e7f-87b8-a8c0fbabe321" providerId="ADAL" clId="{FB91993E-EAD8-40D6-AE9C-371321241CB9}" dt="2024-11-06T20:32:21.809" v="1884" actId="20577"/>
          <ac:spMkLst>
            <pc:docMk/>
            <pc:sldMk cId="1321911477" sldId="296"/>
            <ac:spMk id="2" creationId="{9CDEA8EF-D75C-621F-535A-6D61CEAEFA2E}"/>
          </ac:spMkLst>
        </pc:spChg>
        <pc:spChg chg="mod">
          <ac:chgData name="Pugh, David L." userId="f3b2144f-8c21-4e7f-87b8-a8c0fbabe321" providerId="ADAL" clId="{FB91993E-EAD8-40D6-AE9C-371321241CB9}" dt="2024-11-07T20:38:02.568" v="2404" actId="20577"/>
          <ac:spMkLst>
            <pc:docMk/>
            <pc:sldMk cId="1321911477" sldId="296"/>
            <ac:spMk id="3" creationId="{C11C7A7E-870A-EB1B-B813-B287476086A4}"/>
          </ac:spMkLst>
        </pc:spChg>
      </pc:sldChg>
      <pc:sldChg chg="del">
        <pc:chgData name="Pugh, David L." userId="f3b2144f-8c21-4e7f-87b8-a8c0fbabe321" providerId="ADAL" clId="{FB91993E-EAD8-40D6-AE9C-371321241CB9}" dt="2024-11-06T17:15:22.844" v="184" actId="47"/>
        <pc:sldMkLst>
          <pc:docMk/>
          <pc:sldMk cId="1451809420" sldId="300"/>
        </pc:sldMkLst>
      </pc:sldChg>
      <pc:sldChg chg="del">
        <pc:chgData name="Pugh, David L." userId="f3b2144f-8c21-4e7f-87b8-a8c0fbabe321" providerId="ADAL" clId="{FB91993E-EAD8-40D6-AE9C-371321241CB9}" dt="2024-11-06T17:15:23.708" v="185" actId="47"/>
        <pc:sldMkLst>
          <pc:docMk/>
          <pc:sldMk cId="3735411339" sldId="301"/>
        </pc:sldMkLst>
      </pc:sldChg>
      <pc:sldChg chg="del">
        <pc:chgData name="Pugh, David L." userId="f3b2144f-8c21-4e7f-87b8-a8c0fbabe321" providerId="ADAL" clId="{FB91993E-EAD8-40D6-AE9C-371321241CB9}" dt="2024-11-06T17:15:36.467" v="186" actId="47"/>
        <pc:sldMkLst>
          <pc:docMk/>
          <pc:sldMk cId="2453163549" sldId="302"/>
        </pc:sldMkLst>
      </pc:sldChg>
      <pc:sldChg chg="del">
        <pc:chgData name="Pugh, David L." userId="f3b2144f-8c21-4e7f-87b8-a8c0fbabe321" providerId="ADAL" clId="{FB91993E-EAD8-40D6-AE9C-371321241CB9}" dt="2024-11-06T17:15:22.056" v="183" actId="47"/>
        <pc:sldMkLst>
          <pc:docMk/>
          <pc:sldMk cId="2552293016" sldId="303"/>
        </pc:sldMkLst>
      </pc:sldChg>
      <pc:sldChg chg="modSp mod ord modNotesTx">
        <pc:chgData name="Pugh, David L." userId="f3b2144f-8c21-4e7f-87b8-a8c0fbabe321" providerId="ADAL" clId="{FB91993E-EAD8-40D6-AE9C-371321241CB9}" dt="2024-11-07T19:18:27.064" v="2177" actId="20577"/>
        <pc:sldMkLst>
          <pc:docMk/>
          <pc:sldMk cId="2381257395" sldId="304"/>
        </pc:sldMkLst>
        <pc:spChg chg="mod">
          <ac:chgData name="Pugh, David L." userId="f3b2144f-8c21-4e7f-87b8-a8c0fbabe321" providerId="ADAL" clId="{FB91993E-EAD8-40D6-AE9C-371321241CB9}" dt="2024-11-06T20:31:01.992" v="1857" actId="14100"/>
          <ac:spMkLst>
            <pc:docMk/>
            <pc:sldMk cId="2381257395" sldId="304"/>
            <ac:spMk id="2" creationId="{B14F5027-B4F9-FF73-68C7-65277C638256}"/>
          </ac:spMkLst>
        </pc:spChg>
        <pc:spChg chg="mod">
          <ac:chgData name="Pugh, David L." userId="f3b2144f-8c21-4e7f-87b8-a8c0fbabe321" providerId="ADAL" clId="{FB91993E-EAD8-40D6-AE9C-371321241CB9}" dt="2024-11-07T19:18:27.064" v="2177" actId="20577"/>
          <ac:spMkLst>
            <pc:docMk/>
            <pc:sldMk cId="2381257395" sldId="304"/>
            <ac:spMk id="3" creationId="{F4687C42-7EE6-CBA9-26A5-DE060BBD9694}"/>
          </ac:spMkLst>
        </pc:spChg>
      </pc:sldChg>
      <pc:sldChg chg="del">
        <pc:chgData name="Pugh, David L." userId="f3b2144f-8c21-4e7f-87b8-a8c0fbabe321" providerId="ADAL" clId="{FB91993E-EAD8-40D6-AE9C-371321241CB9}" dt="2024-11-06T17:18:18.989" v="190" actId="47"/>
        <pc:sldMkLst>
          <pc:docMk/>
          <pc:sldMk cId="4209867157" sldId="305"/>
        </pc:sldMkLst>
      </pc:sldChg>
      <pc:sldChg chg="modSp add mod">
        <pc:chgData name="Pugh, David L." userId="f3b2144f-8c21-4e7f-87b8-a8c0fbabe321" providerId="ADAL" clId="{FB91993E-EAD8-40D6-AE9C-371321241CB9}" dt="2024-11-12T21:10:59.960" v="2416" actId="20577"/>
        <pc:sldMkLst>
          <pc:docMk/>
          <pc:sldMk cId="1390662085" sldId="482"/>
        </pc:sldMkLst>
        <pc:spChg chg="mod">
          <ac:chgData name="Pugh, David L." userId="f3b2144f-8c21-4e7f-87b8-a8c0fbabe321" providerId="ADAL" clId="{FB91993E-EAD8-40D6-AE9C-371321241CB9}" dt="2024-11-12T21:10:51.413" v="2408" actId="1076"/>
          <ac:spMkLst>
            <pc:docMk/>
            <pc:sldMk cId="1390662085" sldId="482"/>
            <ac:spMk id="8" creationId="{60248323-D385-8B98-62CF-D7DD71F8568F}"/>
          </ac:spMkLst>
        </pc:spChg>
        <pc:spChg chg="mod">
          <ac:chgData name="Pugh, David L." userId="f3b2144f-8c21-4e7f-87b8-a8c0fbabe321" providerId="ADAL" clId="{FB91993E-EAD8-40D6-AE9C-371321241CB9}" dt="2024-11-12T21:10:59.960" v="2416" actId="20577"/>
          <ac:spMkLst>
            <pc:docMk/>
            <pc:sldMk cId="1390662085" sldId="482"/>
            <ac:spMk id="19" creationId="{70FA5AF0-487D-F907-2119-59359E261C61}"/>
          </ac:spMkLst>
        </pc:spChg>
      </pc:sldChg>
      <pc:sldChg chg="modSp add mod">
        <pc:chgData name="Pugh, David L." userId="f3b2144f-8c21-4e7f-87b8-a8c0fbabe321" providerId="ADAL" clId="{FB91993E-EAD8-40D6-AE9C-371321241CB9}" dt="2024-11-06T20:20:03.061" v="1692" actId="1076"/>
        <pc:sldMkLst>
          <pc:docMk/>
          <pc:sldMk cId="4114293401" sldId="485"/>
        </pc:sldMkLst>
        <pc:spChg chg="mod">
          <ac:chgData name="Pugh, David L." userId="f3b2144f-8c21-4e7f-87b8-a8c0fbabe321" providerId="ADAL" clId="{FB91993E-EAD8-40D6-AE9C-371321241CB9}" dt="2024-11-06T20:20:03.061" v="1692" actId="1076"/>
          <ac:spMkLst>
            <pc:docMk/>
            <pc:sldMk cId="4114293401" sldId="485"/>
            <ac:spMk id="2" creationId="{D4CB6A7A-97C4-B5F6-0F93-CFCAD4FA0503}"/>
          </ac:spMkLst>
        </pc:spChg>
        <pc:spChg chg="mod">
          <ac:chgData name="Pugh, David L." userId="f3b2144f-8c21-4e7f-87b8-a8c0fbabe321" providerId="ADAL" clId="{FB91993E-EAD8-40D6-AE9C-371321241CB9}" dt="2024-11-06T20:19:56.713" v="1691" actId="255"/>
          <ac:spMkLst>
            <pc:docMk/>
            <pc:sldMk cId="4114293401" sldId="485"/>
            <ac:spMk id="19" creationId="{70FA5AF0-487D-F907-2119-59359E261C61}"/>
          </ac:spMkLst>
        </pc:spChg>
        <pc:picChg chg="mod">
          <ac:chgData name="Pugh, David L." userId="f3b2144f-8c21-4e7f-87b8-a8c0fbabe321" providerId="ADAL" clId="{FB91993E-EAD8-40D6-AE9C-371321241CB9}" dt="2024-11-06T17:18:49.900" v="194" actId="14100"/>
          <ac:picMkLst>
            <pc:docMk/>
            <pc:sldMk cId="4114293401" sldId="485"/>
            <ac:picMk id="7" creationId="{BEAC8758-6A7D-3F2C-9EFC-DE996B08BE7C}"/>
          </ac:picMkLst>
        </pc:picChg>
      </pc:sldChg>
      <pc:sldChg chg="addSp delSp modSp add mod">
        <pc:chgData name="Pugh, David L." userId="f3b2144f-8c21-4e7f-87b8-a8c0fbabe321" providerId="ADAL" clId="{FB91993E-EAD8-40D6-AE9C-371321241CB9}" dt="2024-11-07T20:31:26.377" v="2183" actId="20577"/>
        <pc:sldMkLst>
          <pc:docMk/>
          <pc:sldMk cId="3053917644" sldId="486"/>
        </pc:sldMkLst>
        <pc:spChg chg="mod">
          <ac:chgData name="Pugh, David L." userId="f3b2144f-8c21-4e7f-87b8-a8c0fbabe321" providerId="ADAL" clId="{FB91993E-EAD8-40D6-AE9C-371321241CB9}" dt="2024-11-06T20:36:18.335" v="1906" actId="1076"/>
          <ac:spMkLst>
            <pc:docMk/>
            <pc:sldMk cId="3053917644" sldId="486"/>
            <ac:spMk id="2" creationId="{B14F5027-B4F9-FF73-68C7-65277C638256}"/>
          </ac:spMkLst>
        </pc:spChg>
        <pc:spChg chg="mod">
          <ac:chgData name="Pugh, David L." userId="f3b2144f-8c21-4e7f-87b8-a8c0fbabe321" providerId="ADAL" clId="{FB91993E-EAD8-40D6-AE9C-371321241CB9}" dt="2024-11-07T20:31:26.377" v="2183" actId="20577"/>
          <ac:spMkLst>
            <pc:docMk/>
            <pc:sldMk cId="3053917644" sldId="486"/>
            <ac:spMk id="3" creationId="{F4687C42-7EE6-CBA9-26A5-DE060BBD9694}"/>
          </ac:spMkLst>
        </pc:spChg>
        <pc:spChg chg="add del mod">
          <ac:chgData name="Pugh, David L." userId="f3b2144f-8c21-4e7f-87b8-a8c0fbabe321" providerId="ADAL" clId="{FB91993E-EAD8-40D6-AE9C-371321241CB9}" dt="2024-11-06T20:45:34.531" v="1975" actId="478"/>
          <ac:spMkLst>
            <pc:docMk/>
            <pc:sldMk cId="3053917644" sldId="486"/>
            <ac:spMk id="6" creationId="{BDF4E48E-C490-4C61-BB3F-F61573EB412D}"/>
          </ac:spMkLst>
        </pc:spChg>
        <pc:picChg chg="add del mod">
          <ac:chgData name="Pugh, David L." userId="f3b2144f-8c21-4e7f-87b8-a8c0fbabe321" providerId="ADAL" clId="{FB91993E-EAD8-40D6-AE9C-371321241CB9}" dt="2024-11-06T20:45:43.830" v="1979" actId="1076"/>
          <ac:picMkLst>
            <pc:docMk/>
            <pc:sldMk cId="3053917644" sldId="486"/>
            <ac:picMk id="5" creationId="{18DE446D-25FD-C12D-D4A1-A531F0610AE4}"/>
          </ac:picMkLst>
        </pc:picChg>
      </pc:sldChg>
      <pc:sldChg chg="modSp add mod">
        <pc:chgData name="Pugh, David L." userId="f3b2144f-8c21-4e7f-87b8-a8c0fbabe321" providerId="ADAL" clId="{FB91993E-EAD8-40D6-AE9C-371321241CB9}" dt="2024-11-06T20:35:56.044" v="1904" actId="255"/>
        <pc:sldMkLst>
          <pc:docMk/>
          <pc:sldMk cId="562825155" sldId="487"/>
        </pc:sldMkLst>
        <pc:spChg chg="mod">
          <ac:chgData name="Pugh, David L." userId="f3b2144f-8c21-4e7f-87b8-a8c0fbabe321" providerId="ADAL" clId="{FB91993E-EAD8-40D6-AE9C-371321241CB9}" dt="2024-11-06T20:35:56.044" v="1904" actId="255"/>
          <ac:spMkLst>
            <pc:docMk/>
            <pc:sldMk cId="562825155" sldId="487"/>
            <ac:spMk id="2" creationId="{B14F5027-B4F9-FF73-68C7-65277C638256}"/>
          </ac:spMkLst>
        </pc:spChg>
        <pc:spChg chg="mod">
          <ac:chgData name="Pugh, David L." userId="f3b2144f-8c21-4e7f-87b8-a8c0fbabe321" providerId="ADAL" clId="{FB91993E-EAD8-40D6-AE9C-371321241CB9}" dt="2024-11-06T17:49:33.084" v="441" actId="12"/>
          <ac:spMkLst>
            <pc:docMk/>
            <pc:sldMk cId="562825155" sldId="487"/>
            <ac:spMk id="3" creationId="{F4687C42-7EE6-CBA9-26A5-DE060BBD9694}"/>
          </ac:spMkLst>
        </pc:spChg>
      </pc:sldChg>
      <pc:sldChg chg="modSp add del mod">
        <pc:chgData name="Pugh, David L." userId="f3b2144f-8c21-4e7f-87b8-a8c0fbabe321" providerId="ADAL" clId="{FB91993E-EAD8-40D6-AE9C-371321241CB9}" dt="2024-11-06T19:28:55.847" v="594" actId="2696"/>
        <pc:sldMkLst>
          <pc:docMk/>
          <pc:sldMk cId="3193714991" sldId="488"/>
        </pc:sldMkLst>
        <pc:spChg chg="mod">
          <ac:chgData name="Pugh, David L." userId="f3b2144f-8c21-4e7f-87b8-a8c0fbabe321" providerId="ADAL" clId="{FB91993E-EAD8-40D6-AE9C-371321241CB9}" dt="2024-11-06T17:57:06.614" v="586" actId="207"/>
          <ac:spMkLst>
            <pc:docMk/>
            <pc:sldMk cId="3193714991" sldId="488"/>
            <ac:spMk id="3" creationId="{F4687C42-7EE6-CBA9-26A5-DE060BBD9694}"/>
          </ac:spMkLst>
        </pc:spChg>
      </pc:sldChg>
      <pc:sldChg chg="addSp delSp modSp add del mod">
        <pc:chgData name="Pugh, David L." userId="f3b2144f-8c21-4e7f-87b8-a8c0fbabe321" providerId="ADAL" clId="{FB91993E-EAD8-40D6-AE9C-371321241CB9}" dt="2024-11-06T20:46:15.952" v="1981" actId="2696"/>
        <pc:sldMkLst>
          <pc:docMk/>
          <pc:sldMk cId="2507280502" sldId="489"/>
        </pc:sldMkLst>
        <pc:spChg chg="mod">
          <ac:chgData name="Pugh, David L." userId="f3b2144f-8c21-4e7f-87b8-a8c0fbabe321" providerId="ADAL" clId="{FB91993E-EAD8-40D6-AE9C-371321241CB9}" dt="2024-11-06T19:28:39.407" v="593" actId="207"/>
          <ac:spMkLst>
            <pc:docMk/>
            <pc:sldMk cId="2507280502" sldId="489"/>
            <ac:spMk id="3" creationId="{F4687C42-7EE6-CBA9-26A5-DE060BBD9694}"/>
          </ac:spMkLst>
        </pc:spChg>
        <pc:spChg chg="add mod">
          <ac:chgData name="Pugh, David L." userId="f3b2144f-8c21-4e7f-87b8-a8c0fbabe321" providerId="ADAL" clId="{FB91993E-EAD8-40D6-AE9C-371321241CB9}" dt="2024-11-06T20:37:15.197" v="1913"/>
          <ac:spMkLst>
            <pc:docMk/>
            <pc:sldMk cId="2507280502" sldId="489"/>
            <ac:spMk id="4" creationId="{83B8D7E4-E029-77FB-4300-508F53BEB85A}"/>
          </ac:spMkLst>
        </pc:spChg>
        <pc:spChg chg="del">
          <ac:chgData name="Pugh, David L." userId="f3b2144f-8c21-4e7f-87b8-a8c0fbabe321" providerId="ADAL" clId="{FB91993E-EAD8-40D6-AE9C-371321241CB9}" dt="2024-11-06T20:37:14.193" v="1912" actId="478"/>
          <ac:spMkLst>
            <pc:docMk/>
            <pc:sldMk cId="2507280502" sldId="489"/>
            <ac:spMk id="6" creationId="{BDF4E48E-C490-4C61-BB3F-F61573EB412D}"/>
          </ac:spMkLst>
        </pc:spChg>
        <pc:picChg chg="del">
          <ac:chgData name="Pugh, David L." userId="f3b2144f-8c21-4e7f-87b8-a8c0fbabe321" providerId="ADAL" clId="{FB91993E-EAD8-40D6-AE9C-371321241CB9}" dt="2024-11-06T20:37:09.730" v="1911" actId="478"/>
          <ac:picMkLst>
            <pc:docMk/>
            <pc:sldMk cId="2507280502" sldId="489"/>
            <ac:picMk id="5" creationId="{18DE446D-25FD-C12D-D4A1-A531F0610AE4}"/>
          </ac:picMkLst>
        </pc:picChg>
        <pc:picChg chg="add mod">
          <ac:chgData name="Pugh, David L." userId="f3b2144f-8c21-4e7f-87b8-a8c0fbabe321" providerId="ADAL" clId="{FB91993E-EAD8-40D6-AE9C-371321241CB9}" dt="2024-11-06T20:45:38.146" v="1978" actId="14100"/>
          <ac:picMkLst>
            <pc:docMk/>
            <pc:sldMk cId="2507280502" sldId="489"/>
            <ac:picMk id="7" creationId="{41FCBFE1-8B3F-B30E-C0D2-677B21BA967F}"/>
          </ac:picMkLst>
        </pc:picChg>
      </pc:sldChg>
      <pc:sldChg chg="modSp add mod modNotesTx">
        <pc:chgData name="Pugh, David L." userId="f3b2144f-8c21-4e7f-87b8-a8c0fbabe321" providerId="ADAL" clId="{FB91993E-EAD8-40D6-AE9C-371321241CB9}" dt="2024-11-07T18:53:51.906" v="2094" actId="313"/>
        <pc:sldMkLst>
          <pc:docMk/>
          <pc:sldMk cId="3474392943" sldId="490"/>
        </pc:sldMkLst>
        <pc:spChg chg="mod">
          <ac:chgData name="Pugh, David L." userId="f3b2144f-8c21-4e7f-87b8-a8c0fbabe321" providerId="ADAL" clId="{FB91993E-EAD8-40D6-AE9C-371321241CB9}" dt="2024-11-06T20:28:50.197" v="1760" actId="255"/>
          <ac:spMkLst>
            <pc:docMk/>
            <pc:sldMk cId="3474392943" sldId="490"/>
            <ac:spMk id="2" creationId="{B14F5027-B4F9-FF73-68C7-65277C638256}"/>
          </ac:spMkLst>
        </pc:spChg>
        <pc:spChg chg="mod">
          <ac:chgData name="Pugh, David L." userId="f3b2144f-8c21-4e7f-87b8-a8c0fbabe321" providerId="ADAL" clId="{FB91993E-EAD8-40D6-AE9C-371321241CB9}" dt="2024-11-07T18:53:51.906" v="2094" actId="313"/>
          <ac:spMkLst>
            <pc:docMk/>
            <pc:sldMk cId="3474392943" sldId="490"/>
            <ac:spMk id="3" creationId="{F4687C42-7EE6-CBA9-26A5-DE060BBD9694}"/>
          </ac:spMkLst>
        </pc:spChg>
      </pc:sldChg>
      <pc:sldChg chg="modSp add mod">
        <pc:chgData name="Pugh, David L." userId="f3b2144f-8c21-4e7f-87b8-a8c0fbabe321" providerId="ADAL" clId="{FB91993E-EAD8-40D6-AE9C-371321241CB9}" dt="2024-11-07T19:05:42.502" v="2116" actId="20577"/>
        <pc:sldMkLst>
          <pc:docMk/>
          <pc:sldMk cId="4234676494" sldId="491"/>
        </pc:sldMkLst>
        <pc:spChg chg="mod">
          <ac:chgData name="Pugh, David L." userId="f3b2144f-8c21-4e7f-87b8-a8c0fbabe321" providerId="ADAL" clId="{FB91993E-EAD8-40D6-AE9C-371321241CB9}" dt="2024-11-07T19:05:42.502" v="2116" actId="20577"/>
          <ac:spMkLst>
            <pc:docMk/>
            <pc:sldMk cId="4234676494" sldId="491"/>
            <ac:spMk id="3" creationId="{F4687C42-7EE6-CBA9-26A5-DE060BBD9694}"/>
          </ac:spMkLst>
        </pc:spChg>
      </pc:sldChg>
      <pc:sldMasterChg chg="delSldLayout">
        <pc:chgData name="Pugh, David L." userId="f3b2144f-8c21-4e7f-87b8-a8c0fbabe321" providerId="ADAL" clId="{FB91993E-EAD8-40D6-AE9C-371321241CB9}" dt="2024-11-06T17:18:18.989" v="190" actId="47"/>
        <pc:sldMasterMkLst>
          <pc:docMk/>
          <pc:sldMasterMk cId="2340499924" sldId="2147483648"/>
        </pc:sldMasterMkLst>
        <pc:sldLayoutChg chg="del">
          <pc:chgData name="Pugh, David L." userId="f3b2144f-8c21-4e7f-87b8-a8c0fbabe321" providerId="ADAL" clId="{FB91993E-EAD8-40D6-AE9C-371321241CB9}" dt="2024-11-06T17:18:18.989" v="190" actId="47"/>
          <pc:sldLayoutMkLst>
            <pc:docMk/>
            <pc:sldMasterMk cId="2340499924" sldId="2147483648"/>
            <pc:sldLayoutMk cId="192167724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2AE6E-86D3-4D53-879F-9DE9F543B512}"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70050-70A8-474C-BA9D-7822324D550A}" type="slidenum">
              <a:rPr lang="en-US" smtClean="0"/>
              <a:t>‹#›</a:t>
            </a:fld>
            <a:endParaRPr lang="en-US"/>
          </a:p>
        </p:txBody>
      </p:sp>
    </p:spTree>
    <p:extLst>
      <p:ext uri="{BB962C8B-B14F-4D97-AF65-F5344CB8AC3E}">
        <p14:creationId xmlns:p14="http://schemas.microsoft.com/office/powerpoint/2010/main" val="175761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70050-70A8-474C-BA9D-7822324D550A}" type="slidenum">
              <a:rPr lang="en-US" smtClean="0"/>
              <a:t>8</a:t>
            </a:fld>
            <a:endParaRPr lang="en-US"/>
          </a:p>
        </p:txBody>
      </p:sp>
    </p:spTree>
    <p:extLst>
      <p:ext uri="{BB962C8B-B14F-4D97-AF65-F5344CB8AC3E}">
        <p14:creationId xmlns:p14="http://schemas.microsoft.com/office/powerpoint/2010/main" val="242554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ptos" panose="020B0004020202020204" pitchFamily="34" charset="0"/>
              </a:rPr>
              <a:t>The proposed draft for this standard includes minor changes throughout the body of the document to add clarification where needed.  The revised document also contains changes that are more substantive in nature.  Specifically,  the draft clarifies assessment findings (section 4.4) and expands the scope of an amendment beyond the text in the current version (section 5.5).   Appendix B was updated to reflect the membership and current practice of the OSB, and Appendix C, ‘DOELAP Exceptions,’ was revised so that the language pertains to both personnel dosimetry and radiobioassay programs. </a:t>
            </a:r>
          </a:p>
          <a:p>
            <a:endParaRPr lang="en-US" dirty="0"/>
          </a:p>
        </p:txBody>
      </p:sp>
      <p:sp>
        <p:nvSpPr>
          <p:cNvPr id="4" name="Slide Number Placeholder 3"/>
          <p:cNvSpPr>
            <a:spLocks noGrp="1"/>
          </p:cNvSpPr>
          <p:nvPr>
            <p:ph type="sldNum" sz="quarter" idx="5"/>
          </p:nvPr>
        </p:nvSpPr>
        <p:spPr/>
        <p:txBody>
          <a:bodyPr/>
          <a:lstStyle/>
          <a:p>
            <a:fld id="{4D870050-70A8-474C-BA9D-7822324D550A}" type="slidenum">
              <a:rPr lang="en-US" smtClean="0"/>
              <a:t>9</a:t>
            </a:fld>
            <a:endParaRPr lang="en-US"/>
          </a:p>
        </p:txBody>
      </p:sp>
    </p:spTree>
    <p:extLst>
      <p:ext uri="{BB962C8B-B14F-4D97-AF65-F5344CB8AC3E}">
        <p14:creationId xmlns:p14="http://schemas.microsoft.com/office/powerpoint/2010/main" val="244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70050-70A8-474C-BA9D-7822324D550A}" type="slidenum">
              <a:rPr lang="en-US" smtClean="0"/>
              <a:t>10</a:t>
            </a:fld>
            <a:endParaRPr lang="en-US"/>
          </a:p>
        </p:txBody>
      </p:sp>
    </p:spTree>
    <p:extLst>
      <p:ext uri="{BB962C8B-B14F-4D97-AF65-F5344CB8AC3E}">
        <p14:creationId xmlns:p14="http://schemas.microsoft.com/office/powerpoint/2010/main" val="326334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70050-70A8-474C-BA9D-7822324D550A}" type="slidenum">
              <a:rPr lang="en-US" smtClean="0"/>
              <a:t>11</a:t>
            </a:fld>
            <a:endParaRPr lang="en-US"/>
          </a:p>
        </p:txBody>
      </p:sp>
    </p:spTree>
    <p:extLst>
      <p:ext uri="{BB962C8B-B14F-4D97-AF65-F5344CB8AC3E}">
        <p14:creationId xmlns:p14="http://schemas.microsoft.com/office/powerpoint/2010/main" val="127452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eorge.chiu@hq.doe.gov"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0725"/>
            <a:ext cx="9144000" cy="3046942"/>
          </a:xfrm>
        </p:spPr>
        <p:txBody>
          <a:bodyPr anchor="t" anchorCtr="0">
            <a:normAutofit/>
          </a:bodyPr>
          <a:lstStyle>
            <a:lvl1pPr algn="r">
              <a:defRPr sz="3200" b="1">
                <a:solidFill>
                  <a:srgbClr val="002060"/>
                </a:solidFill>
                <a:latin typeface="Calibri "/>
                <a:cs typeface="Arial" panose="020B0604020202020204" pitchFamily="34" charset="0"/>
              </a:defRPr>
            </a:lvl1pPr>
          </a:lstStyle>
          <a:p>
            <a:r>
              <a:rPr lang="en-US" dirty="0"/>
              <a:t>Click to edit Master title style</a:t>
            </a:r>
          </a:p>
        </p:txBody>
      </p:sp>
      <p:sp>
        <p:nvSpPr>
          <p:cNvPr id="7" name="Subtitle 2"/>
          <p:cNvSpPr txBox="1">
            <a:spLocks/>
          </p:cNvSpPr>
          <p:nvPr userDrawn="1"/>
        </p:nvSpPr>
        <p:spPr bwMode="auto">
          <a:xfrm>
            <a:off x="447675" y="4767749"/>
            <a:ext cx="4724400" cy="1690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r" rtl="0" eaLnBrk="1" fontAlgn="base" hangingPunct="1">
              <a:spcBef>
                <a:spcPct val="20000"/>
              </a:spcBef>
              <a:spcAft>
                <a:spcPct val="0"/>
              </a:spcAft>
              <a:buClr>
                <a:schemeClr val="tx2"/>
              </a:buClr>
              <a:buSzPct val="70000"/>
              <a:buFont typeface="Wingdings" pitchFamily="2" charset="2"/>
              <a:buNone/>
              <a:defRPr sz="3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spcBef>
                <a:spcPct val="10000"/>
              </a:spcBef>
            </a:pPr>
            <a:r>
              <a:rPr lang="en-US" sz="1600" kern="0" dirty="0"/>
              <a:t>George Chiu </a:t>
            </a:r>
          </a:p>
          <a:p>
            <a:pPr algn="l">
              <a:spcBef>
                <a:spcPct val="10000"/>
              </a:spcBef>
            </a:pPr>
            <a:r>
              <a:rPr lang="en-US" sz="1600" kern="0" dirty="0">
                <a:hlinkClick r:id="rId2"/>
              </a:rPr>
              <a:t>george.chiu@hq.doe.gov</a:t>
            </a:r>
            <a:endParaRPr lang="en-US" sz="1600" kern="0" dirty="0"/>
          </a:p>
          <a:p>
            <a:pPr algn="l">
              <a:spcBef>
                <a:spcPct val="10000"/>
              </a:spcBef>
            </a:pPr>
            <a:r>
              <a:rPr lang="en-US" sz="1600" kern="0" dirty="0"/>
              <a:t>(301) 903-8483</a:t>
            </a:r>
          </a:p>
          <a:p>
            <a:pPr algn="l">
              <a:spcBef>
                <a:spcPct val="10000"/>
              </a:spcBef>
            </a:pPr>
            <a:r>
              <a:rPr lang="en-US" sz="1600" kern="0" dirty="0"/>
              <a:t>Office of Worker Safety and Health</a:t>
            </a:r>
            <a:r>
              <a:rPr lang="en-US" sz="1600" kern="0" baseline="0" dirty="0"/>
              <a:t> Policy </a:t>
            </a:r>
            <a:r>
              <a:rPr lang="en-US" sz="1600" kern="0" dirty="0"/>
              <a:t>(AU-11)</a:t>
            </a:r>
          </a:p>
          <a:p>
            <a:pPr algn="l">
              <a:spcBef>
                <a:spcPct val="10000"/>
              </a:spcBef>
            </a:pPr>
            <a:r>
              <a:rPr lang="en-US" sz="1600" kern="0" dirty="0"/>
              <a:t>Office of Environment, Health, Safety and Security</a:t>
            </a:r>
          </a:p>
          <a:p>
            <a:pPr algn="l">
              <a:spcBef>
                <a:spcPct val="10000"/>
              </a:spcBef>
            </a:pPr>
            <a:r>
              <a:rPr lang="en-US" sz="1600" kern="0" dirty="0"/>
              <a:t>U.S. Department of Energy</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2500"/>
          <a:stretch/>
        </p:blipFill>
        <p:spPr>
          <a:xfrm>
            <a:off x="371474" y="447675"/>
            <a:ext cx="1762125" cy="1690201"/>
          </a:xfrm>
          <a:prstGeom prst="rect">
            <a:avLst/>
          </a:prstGeom>
        </p:spPr>
      </p:pic>
      <p:pic>
        <p:nvPicPr>
          <p:cNvPr id="9" name="Picture 2" descr="C:\Users\kenney\AppData\Local\Microsoft\Windows\Temporary Internet Files\Content.Outlook\VSWERTPF\EHSS Logo new3 updat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48675" y="5028777"/>
            <a:ext cx="3215640" cy="14291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23837" y="337608"/>
            <a:ext cx="11744326" cy="635317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11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0504" y="365125"/>
            <a:ext cx="9603295" cy="1325563"/>
          </a:xfrm>
        </p:spPr>
        <p:txBody>
          <a:bodyPr/>
          <a:lstStyle>
            <a:lvl1pPr>
              <a:defRPr b="1">
                <a:solidFill>
                  <a:srgbClr val="002060"/>
                </a:solidFill>
                <a:latin typeface="Calibri  "/>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28600" indent="-228600">
              <a:buClr>
                <a:srgbClr val="330066"/>
              </a:buClr>
              <a:buSzPct val="100000"/>
              <a:buFont typeface="Arial" panose="020B0604020202020204" pitchFamily="34" charset="0"/>
              <a:buChar char="•"/>
              <a:defRPr sz="3000">
                <a:latin typeface="Calibri  "/>
                <a:cs typeface="Arial" panose="020B0604020202020204" pitchFamily="34" charset="0"/>
              </a:defRPr>
            </a:lvl1pPr>
            <a:lvl2pPr marL="685800" indent="-228600">
              <a:buClr>
                <a:srgbClr val="669999"/>
              </a:buClr>
              <a:buSzPct val="100000"/>
              <a:buFont typeface="Arial" panose="020B0604020202020204" pitchFamily="34" charset="0"/>
              <a:buChar char="•"/>
              <a:defRPr sz="2600">
                <a:latin typeface="Calibri  "/>
                <a:cs typeface="Arial" panose="020B0604020202020204" pitchFamily="34" charset="0"/>
              </a:defRPr>
            </a:lvl2pPr>
            <a:lvl3pPr marL="1143000" indent="-228600">
              <a:buClr>
                <a:srgbClr val="CCCC00"/>
              </a:buClr>
              <a:buSzPct val="100000"/>
              <a:buFont typeface="Arial" panose="020B0604020202020204" pitchFamily="34" charset="0"/>
              <a:buChar char="•"/>
              <a:defRPr sz="2300">
                <a:latin typeface="Calibri  "/>
                <a:cs typeface="Arial" panose="020B0604020202020204" pitchFamily="34" charset="0"/>
              </a:defRPr>
            </a:lvl3pPr>
            <a:lvl4pPr>
              <a:defRPr sz="2000">
                <a:latin typeface="Calibri  "/>
                <a:cs typeface="Arial" panose="020B0604020202020204" pitchFamily="34" charset="0"/>
              </a:defRPr>
            </a:lvl4pPr>
            <a:lvl5pPr>
              <a:defRPr sz="2000">
                <a:latin typeface="Calibri  "/>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65BD0-2C06-46D6-BB36-B70780C6663D}"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0CD5-8600-491E-A013-7A155C324977}"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82500"/>
          <a:stretch/>
        </p:blipFill>
        <p:spPr>
          <a:xfrm>
            <a:off x="371475" y="447675"/>
            <a:ext cx="1231392" cy="1181131"/>
          </a:xfrm>
          <a:prstGeom prst="rect">
            <a:avLst/>
          </a:prstGeom>
        </p:spPr>
      </p:pic>
      <p:sp>
        <p:nvSpPr>
          <p:cNvPr id="8" name="Rectangle 7"/>
          <p:cNvSpPr/>
          <p:nvPr userDrawn="1"/>
        </p:nvSpPr>
        <p:spPr>
          <a:xfrm>
            <a:off x="223837" y="337608"/>
            <a:ext cx="11744326" cy="635317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317082" y="6299200"/>
            <a:ext cx="5562600" cy="369332"/>
          </a:xfrm>
          <a:prstGeom prst="rect">
            <a:avLst/>
          </a:prstGeom>
          <a:noFill/>
        </p:spPr>
        <p:txBody>
          <a:bodyPr wrap="square" rtlCol="0">
            <a:spAutoFit/>
          </a:bodyPr>
          <a:lstStyle/>
          <a:p>
            <a:pPr algn="ctr"/>
            <a:r>
              <a:rPr lang="en-US" dirty="0">
                <a:latin typeface="Franklin Gothic Medium" panose="020B0603020102020204" pitchFamily="34" charset="0"/>
              </a:rPr>
              <a:t>Office of Environment,</a:t>
            </a:r>
            <a:r>
              <a:rPr lang="en-US" baseline="0" dirty="0">
                <a:latin typeface="Franklin Gothic Medium" panose="020B0603020102020204" pitchFamily="34" charset="0"/>
              </a:rPr>
              <a:t> Health, Safety and Security</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99674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65BD0-2C06-46D6-BB36-B70780C6663D}"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A0CD5-8600-491E-A013-7A155C324977}" type="slidenum">
              <a:rPr lang="en-US" smtClean="0"/>
              <a:t>‹#›</a:t>
            </a:fld>
            <a:endParaRPr lang="en-US"/>
          </a:p>
        </p:txBody>
      </p:sp>
    </p:spTree>
    <p:extLst>
      <p:ext uri="{BB962C8B-B14F-4D97-AF65-F5344CB8AC3E}">
        <p14:creationId xmlns:p14="http://schemas.microsoft.com/office/powerpoint/2010/main" val="23404999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4" y="5029199"/>
            <a:ext cx="4288790" cy="1097865"/>
          </a:xfrm>
          <a:prstGeom prst="rect">
            <a:avLst/>
          </a:prstGeom>
        </p:spPr>
        <p:txBody>
          <a:bodyPr vert="horz" wrap="square" lIns="0" tIns="13335" rIns="0" bIns="0" rtlCol="0">
            <a:spAutoFit/>
          </a:bodyPr>
          <a:lstStyle/>
          <a:p>
            <a:pPr marL="12700" marR="5080">
              <a:lnSpc>
                <a:spcPct val="110000"/>
              </a:lnSpc>
            </a:pPr>
            <a:r>
              <a:rPr lang="en-US" sz="1600" dirty="0">
                <a:latin typeface="Calibri"/>
                <a:cs typeface="Calibri"/>
              </a:rPr>
              <a:t>David L. Pugh, CHP, RRPT</a:t>
            </a:r>
          </a:p>
          <a:p>
            <a:pPr marL="12700" marR="5080">
              <a:lnSpc>
                <a:spcPct val="110000"/>
              </a:lnSpc>
            </a:pPr>
            <a:r>
              <a:rPr sz="1600" dirty="0">
                <a:latin typeface="Calibri"/>
                <a:cs typeface="Calibri"/>
              </a:rPr>
              <a:t>Office</a:t>
            </a:r>
            <a:r>
              <a:rPr sz="1600" spc="-50"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Worker</a:t>
            </a:r>
            <a:r>
              <a:rPr sz="1600" spc="-10" dirty="0">
                <a:latin typeface="Calibri"/>
                <a:cs typeface="Calibri"/>
              </a:rPr>
              <a:t> </a:t>
            </a:r>
            <a:r>
              <a:rPr sz="1600" dirty="0">
                <a:latin typeface="Calibri"/>
                <a:cs typeface="Calibri"/>
              </a:rPr>
              <a:t>Safety</a:t>
            </a:r>
            <a:r>
              <a:rPr sz="1600" spc="-35" dirty="0">
                <a:latin typeface="Calibri"/>
                <a:cs typeface="Calibri"/>
              </a:rPr>
              <a:t> </a:t>
            </a:r>
            <a:r>
              <a:rPr sz="1600" dirty="0">
                <a:latin typeface="Calibri"/>
                <a:cs typeface="Calibri"/>
              </a:rPr>
              <a:t>and</a:t>
            </a:r>
            <a:r>
              <a:rPr sz="1600" spc="-50" dirty="0">
                <a:latin typeface="Calibri"/>
                <a:cs typeface="Calibri"/>
              </a:rPr>
              <a:t> </a:t>
            </a:r>
            <a:r>
              <a:rPr sz="1600" dirty="0">
                <a:latin typeface="Calibri"/>
                <a:cs typeface="Calibri"/>
              </a:rPr>
              <a:t>Health</a:t>
            </a:r>
            <a:r>
              <a:rPr sz="1600" spc="-45" dirty="0">
                <a:latin typeface="Calibri"/>
                <a:cs typeface="Calibri"/>
              </a:rPr>
              <a:t> </a:t>
            </a:r>
            <a:r>
              <a:rPr sz="1600" dirty="0">
                <a:latin typeface="Calibri"/>
                <a:cs typeface="Calibri"/>
              </a:rPr>
              <a:t>Policy</a:t>
            </a:r>
            <a:r>
              <a:rPr sz="1600" spc="-45" dirty="0">
                <a:latin typeface="Calibri"/>
                <a:cs typeface="Calibri"/>
              </a:rPr>
              <a:t> </a:t>
            </a:r>
            <a:r>
              <a:rPr sz="1600" spc="-10" dirty="0">
                <a:latin typeface="Calibri"/>
                <a:cs typeface="Calibri"/>
              </a:rPr>
              <a:t>(EHSS-</a:t>
            </a:r>
            <a:r>
              <a:rPr sz="1600" spc="-25" dirty="0">
                <a:latin typeface="Calibri"/>
                <a:cs typeface="Calibri"/>
              </a:rPr>
              <a:t>11) </a:t>
            </a:r>
            <a:r>
              <a:rPr sz="1600" dirty="0">
                <a:latin typeface="Calibri"/>
                <a:cs typeface="Calibri"/>
              </a:rPr>
              <a:t>Office</a:t>
            </a:r>
            <a:r>
              <a:rPr sz="1600" spc="-55"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Environment,</a:t>
            </a:r>
            <a:r>
              <a:rPr sz="1600" spc="-30" dirty="0">
                <a:latin typeface="Calibri"/>
                <a:cs typeface="Calibri"/>
              </a:rPr>
              <a:t> </a:t>
            </a:r>
            <a:r>
              <a:rPr sz="1600" dirty="0">
                <a:latin typeface="Calibri"/>
                <a:cs typeface="Calibri"/>
              </a:rPr>
              <a:t>Health,</a:t>
            </a:r>
            <a:r>
              <a:rPr sz="1600" spc="-50" dirty="0">
                <a:latin typeface="Calibri"/>
                <a:cs typeface="Calibri"/>
              </a:rPr>
              <a:t> </a:t>
            </a:r>
            <a:r>
              <a:rPr sz="1600" dirty="0">
                <a:latin typeface="Calibri"/>
                <a:cs typeface="Calibri"/>
              </a:rPr>
              <a:t>Safety</a:t>
            </a:r>
            <a:r>
              <a:rPr sz="1600" spc="-40" dirty="0">
                <a:latin typeface="Calibri"/>
                <a:cs typeface="Calibri"/>
              </a:rPr>
              <a:t> </a:t>
            </a:r>
            <a:r>
              <a:rPr sz="1600" dirty="0">
                <a:latin typeface="Calibri"/>
                <a:cs typeface="Calibri"/>
              </a:rPr>
              <a:t>and</a:t>
            </a:r>
            <a:r>
              <a:rPr sz="1600" spc="-60" dirty="0">
                <a:latin typeface="Calibri"/>
                <a:cs typeface="Calibri"/>
              </a:rPr>
              <a:t> </a:t>
            </a:r>
            <a:r>
              <a:rPr sz="1600" spc="-10" dirty="0">
                <a:latin typeface="Calibri"/>
                <a:cs typeface="Calibri"/>
              </a:rPr>
              <a:t>Security</a:t>
            </a:r>
            <a:endParaRPr sz="1600" dirty="0">
              <a:latin typeface="Calibri"/>
              <a:cs typeface="Calibri"/>
            </a:endParaRPr>
          </a:p>
          <a:p>
            <a:pPr marL="12700">
              <a:lnSpc>
                <a:spcPct val="100000"/>
              </a:lnSpc>
              <a:spcBef>
                <a:spcPts val="195"/>
              </a:spcBef>
            </a:pPr>
            <a:r>
              <a:rPr sz="1600" dirty="0">
                <a:latin typeface="Calibri"/>
                <a:cs typeface="Calibri"/>
              </a:rPr>
              <a:t>U.S.</a:t>
            </a:r>
            <a:r>
              <a:rPr sz="1600" spc="-50" dirty="0">
                <a:latin typeface="Calibri"/>
                <a:cs typeface="Calibri"/>
              </a:rPr>
              <a:t> </a:t>
            </a:r>
            <a:r>
              <a:rPr sz="1600" dirty="0">
                <a:latin typeface="Calibri"/>
                <a:cs typeface="Calibri"/>
              </a:rPr>
              <a:t>Department</a:t>
            </a:r>
            <a:r>
              <a:rPr sz="1600" spc="-35" dirty="0">
                <a:latin typeface="Calibri"/>
                <a:cs typeface="Calibri"/>
              </a:rPr>
              <a:t> </a:t>
            </a:r>
            <a:r>
              <a:rPr sz="1600" dirty="0">
                <a:latin typeface="Calibri"/>
                <a:cs typeface="Calibri"/>
              </a:rPr>
              <a:t>of</a:t>
            </a:r>
            <a:r>
              <a:rPr sz="1600" spc="-40" dirty="0">
                <a:latin typeface="Calibri"/>
                <a:cs typeface="Calibri"/>
              </a:rPr>
              <a:t> </a:t>
            </a:r>
            <a:r>
              <a:rPr sz="1600" spc="-10" dirty="0">
                <a:latin typeface="Calibri"/>
                <a:cs typeface="Calibri"/>
              </a:rPr>
              <a:t>Energy</a:t>
            </a:r>
            <a:endParaRPr sz="1600" dirty="0">
              <a:latin typeface="Calibri"/>
              <a:cs typeface="Calibri"/>
            </a:endParaRPr>
          </a:p>
        </p:txBody>
      </p:sp>
      <p:grpSp>
        <p:nvGrpSpPr>
          <p:cNvPr id="3" name="object 3"/>
          <p:cNvGrpSpPr/>
          <p:nvPr/>
        </p:nvGrpSpPr>
        <p:grpSpPr>
          <a:xfrm>
            <a:off x="224027" y="303157"/>
            <a:ext cx="11744325" cy="6352540"/>
            <a:chOff x="224028" y="338327"/>
            <a:chExt cx="11744325" cy="6352540"/>
          </a:xfrm>
        </p:grpSpPr>
        <p:pic>
          <p:nvPicPr>
            <p:cNvPr id="5" name="object 5"/>
            <p:cNvPicPr/>
            <p:nvPr/>
          </p:nvPicPr>
          <p:blipFill>
            <a:blip r:embed="rId2" cstate="print"/>
            <a:stretch>
              <a:fillRect/>
            </a:stretch>
          </p:blipFill>
          <p:spPr>
            <a:xfrm>
              <a:off x="8449056" y="5029199"/>
              <a:ext cx="3215640" cy="1429512"/>
            </a:xfrm>
            <a:prstGeom prst="rect">
              <a:avLst/>
            </a:prstGeom>
          </p:spPr>
        </p:pic>
        <p:sp>
          <p:nvSpPr>
            <p:cNvPr id="6" name="object 6"/>
            <p:cNvSpPr/>
            <p:nvPr/>
          </p:nvSpPr>
          <p:spPr>
            <a:xfrm>
              <a:off x="224028" y="338327"/>
              <a:ext cx="11744325" cy="6352540"/>
            </a:xfrm>
            <a:custGeom>
              <a:avLst/>
              <a:gdLst/>
              <a:ahLst/>
              <a:cxnLst/>
              <a:rect l="l" t="t" r="r" b="b"/>
              <a:pathLst>
                <a:path w="11744325" h="6352540">
                  <a:moveTo>
                    <a:pt x="0" y="6352032"/>
                  </a:moveTo>
                  <a:lnTo>
                    <a:pt x="11743944" y="6352032"/>
                  </a:lnTo>
                  <a:lnTo>
                    <a:pt x="11743944" y="0"/>
                  </a:lnTo>
                  <a:lnTo>
                    <a:pt x="0" y="0"/>
                  </a:lnTo>
                  <a:lnTo>
                    <a:pt x="0" y="6352032"/>
                  </a:lnTo>
                  <a:close/>
                </a:path>
              </a:pathLst>
            </a:custGeom>
            <a:ln w="57149">
              <a:solidFill>
                <a:srgbClr val="001F5F"/>
              </a:solidFill>
            </a:ln>
          </p:spPr>
          <p:txBody>
            <a:bodyPr wrap="square" lIns="0" tIns="0" rIns="0" bIns="0" rtlCol="0"/>
            <a:lstStyle/>
            <a:p>
              <a:endParaRPr/>
            </a:p>
          </p:txBody>
        </p:sp>
      </p:grpSp>
      <p:sp>
        <p:nvSpPr>
          <p:cNvPr id="11" name="TextBox 10">
            <a:extLst>
              <a:ext uri="{FF2B5EF4-FFF2-40B4-BE49-F238E27FC236}">
                <a16:creationId xmlns:a16="http://schemas.microsoft.com/office/drawing/2014/main" id="{E30F1611-6A93-5D97-10FC-2572BD494FFE}"/>
              </a:ext>
            </a:extLst>
          </p:cNvPr>
          <p:cNvSpPr txBox="1"/>
          <p:nvPr/>
        </p:nvSpPr>
        <p:spPr>
          <a:xfrm>
            <a:off x="1293180" y="2588153"/>
            <a:ext cx="9605639" cy="584775"/>
          </a:xfrm>
          <a:prstGeom prst="rect">
            <a:avLst/>
          </a:prstGeom>
          <a:noFill/>
        </p:spPr>
        <p:txBody>
          <a:bodyPr wrap="square" rtlCol="0">
            <a:spAutoFit/>
          </a:bodyPr>
          <a:lstStyle/>
          <a:p>
            <a:pPr algn="ctr"/>
            <a:r>
              <a:rPr lang="en-US" sz="3200" b="1" dirty="0">
                <a:solidFill>
                  <a:srgbClr val="002060"/>
                </a:solidFill>
                <a:latin typeface="Calibri" panose="020F0502020204030204" pitchFamily="34" charset="0"/>
                <a:cs typeface="Calibri" panose="020F0502020204030204" pitchFamily="34" charset="0"/>
              </a:rPr>
              <a:t>Status of DOELAP Standards</a:t>
            </a:r>
          </a:p>
        </p:txBody>
      </p:sp>
      <p:sp>
        <p:nvSpPr>
          <p:cNvPr id="13" name="Title 1">
            <a:extLst>
              <a:ext uri="{FF2B5EF4-FFF2-40B4-BE49-F238E27FC236}">
                <a16:creationId xmlns:a16="http://schemas.microsoft.com/office/drawing/2014/main" id="{E13F516D-C360-E039-8A61-745B80599110}"/>
              </a:ext>
            </a:extLst>
          </p:cNvPr>
          <p:cNvSpPr txBox="1">
            <a:spLocks/>
          </p:cNvSpPr>
          <p:nvPr/>
        </p:nvSpPr>
        <p:spPr>
          <a:xfrm>
            <a:off x="758413" y="2343125"/>
            <a:ext cx="10675172" cy="2272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Calibri  "/>
                <a:ea typeface="+mj-ea"/>
                <a:cs typeface="Arial" panose="020B0604020202020204" pitchFamily="34" charset="0"/>
              </a:defRPr>
            </a:lvl1pPr>
          </a:lstStyle>
          <a:p>
            <a:pPr algn="ctr"/>
            <a:br>
              <a:rPr lang="en-US" sz="4000" dirty="0">
                <a:latin typeface="Arial" panose="020B0604020202020204" pitchFamily="34" charset="0"/>
              </a:rPr>
            </a:br>
            <a:br>
              <a:rPr lang="en-US" sz="2000" dirty="0">
                <a:latin typeface="Arial" panose="020B0604020202020204" pitchFamily="34" charset="0"/>
              </a:rPr>
            </a:br>
            <a:r>
              <a:rPr lang="en-US" sz="2400" dirty="0">
                <a:latin typeface="+mn-lt"/>
              </a:rPr>
              <a:t>Webinar for Federal Oversight Personnel</a:t>
            </a:r>
          </a:p>
          <a:p>
            <a:pPr algn="ctr"/>
            <a:r>
              <a:rPr lang="en-US" sz="2400" dirty="0">
                <a:latin typeface="+mn-lt"/>
              </a:rPr>
              <a:t>November 13, 2024</a:t>
            </a:r>
            <a:endParaRPr lang="en-US" sz="40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0">
            <a:extLst>
              <a:ext uri="{FF2B5EF4-FFF2-40B4-BE49-F238E27FC236}">
                <a16:creationId xmlns:a16="http://schemas.microsoft.com/office/drawing/2014/main" id="{70FA5AF0-487D-F907-2119-59359E261C61}"/>
              </a:ext>
            </a:extLst>
          </p:cNvPr>
          <p:cNvSpPr>
            <a:spLocks noGrp="1"/>
          </p:cNvSpPr>
          <p:nvPr>
            <p:ph idx="1"/>
          </p:nvPr>
        </p:nvSpPr>
        <p:spPr>
          <a:xfrm>
            <a:off x="447775" y="1847461"/>
            <a:ext cx="5419874" cy="3984172"/>
          </a:xfrm>
        </p:spPr>
        <p:txBody>
          <a:bodyPr vert="horz" lIns="91440" tIns="45720" rIns="91440" bIns="45720" rtlCol="0" anchor="t">
            <a:noAutofit/>
          </a:bodyPr>
          <a:lstStyle/>
          <a:p>
            <a:pPr marL="0" indent="0">
              <a:spcBef>
                <a:spcPts val="1200"/>
              </a:spcBef>
              <a:buNone/>
            </a:pPr>
            <a:r>
              <a:rPr lang="en-US" sz="3200" dirty="0"/>
              <a:t>Have a question regarding worker safety and health policy?</a:t>
            </a:r>
          </a:p>
          <a:p>
            <a:pPr marL="0" indent="0">
              <a:spcBef>
                <a:spcPts val="1200"/>
              </a:spcBef>
              <a:buNone/>
            </a:pPr>
            <a:endParaRPr lang="en-US" sz="3200" dirty="0"/>
          </a:p>
          <a:p>
            <a:pPr marL="0" indent="0">
              <a:spcBef>
                <a:spcPts val="1200"/>
              </a:spcBef>
              <a:buNone/>
            </a:pPr>
            <a:r>
              <a:rPr lang="en-US" sz="3200" dirty="0"/>
              <a:t>Submit your questions to </a:t>
            </a:r>
            <a:r>
              <a:rPr lang="en-US" sz="3200"/>
              <a:t>the EHSS-11 PC </a:t>
            </a:r>
            <a:r>
              <a:rPr lang="en-US" sz="3200" dirty="0"/>
              <a:t>Portal</a:t>
            </a:r>
          </a:p>
        </p:txBody>
      </p:sp>
      <p:sp>
        <p:nvSpPr>
          <p:cNvPr id="2" name="TextBox 1">
            <a:extLst>
              <a:ext uri="{FF2B5EF4-FFF2-40B4-BE49-F238E27FC236}">
                <a16:creationId xmlns:a16="http://schemas.microsoft.com/office/drawing/2014/main" id="{D4CB6A7A-97C4-B5F6-0F93-CFCAD4FA0503}"/>
              </a:ext>
            </a:extLst>
          </p:cNvPr>
          <p:cNvSpPr txBox="1"/>
          <p:nvPr/>
        </p:nvSpPr>
        <p:spPr>
          <a:xfrm>
            <a:off x="809706" y="5040360"/>
            <a:ext cx="5754757" cy="523220"/>
          </a:xfrm>
          <a:prstGeom prst="rect">
            <a:avLst/>
          </a:prstGeom>
          <a:noFill/>
        </p:spPr>
        <p:txBody>
          <a:bodyPr wrap="square" rtlCol="0">
            <a:spAutoFit/>
          </a:bodyPr>
          <a:lstStyle/>
          <a:p>
            <a:r>
              <a:rPr lang="en-US" sz="2800" dirty="0"/>
              <a:t>https://pcportal.doe.gov</a:t>
            </a:r>
          </a:p>
        </p:txBody>
      </p:sp>
      <p:pic>
        <p:nvPicPr>
          <p:cNvPr id="3" name="Picture 2" descr="A qr code with black squares&#10;&#10;Description automatically generated">
            <a:extLst>
              <a:ext uri="{FF2B5EF4-FFF2-40B4-BE49-F238E27FC236}">
                <a16:creationId xmlns:a16="http://schemas.microsoft.com/office/drawing/2014/main" id="{AB875BA6-3743-C854-5825-6C94AF2D06A0}"/>
              </a:ext>
            </a:extLst>
          </p:cNvPr>
          <p:cNvPicPr>
            <a:picLocks noChangeAspect="1"/>
          </p:cNvPicPr>
          <p:nvPr/>
        </p:nvPicPr>
        <p:blipFill>
          <a:blip r:embed="rId3" cstate="print">
            <a:extLst>
              <a:ext uri="{28A0092B-C50C-407E-A947-70E740481C1C}">
                <a14:useLocalDpi xmlns:a14="http://schemas.microsoft.com/office/drawing/2010/main" val="0"/>
              </a:ext>
            </a:extLst>
          </a:blip>
          <a:srcRect l="2127" r="1665" b="-3"/>
          <a:stretch/>
        </p:blipFill>
        <p:spPr>
          <a:xfrm>
            <a:off x="7465248" y="2452643"/>
            <a:ext cx="2885347" cy="2999154"/>
          </a:xfrm>
          <a:prstGeom prst="rect">
            <a:avLst/>
          </a:prstGeom>
        </p:spPr>
      </p:pic>
      <p:pic>
        <p:nvPicPr>
          <p:cNvPr id="6" name="Picture 5" descr="Closeup of a keyboard">
            <a:extLst>
              <a:ext uri="{FF2B5EF4-FFF2-40B4-BE49-F238E27FC236}">
                <a16:creationId xmlns:a16="http://schemas.microsoft.com/office/drawing/2014/main" id="{7E3FE10A-AE9B-1667-21FE-BE15FFA4A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170" y="603423"/>
            <a:ext cx="5810054" cy="5651153"/>
          </a:xfrm>
          <a:prstGeom prst="rect">
            <a:avLst/>
          </a:prstGeom>
        </p:spPr>
      </p:pic>
      <p:sp>
        <p:nvSpPr>
          <p:cNvPr id="8" name="TextBox 7">
            <a:extLst>
              <a:ext uri="{FF2B5EF4-FFF2-40B4-BE49-F238E27FC236}">
                <a16:creationId xmlns:a16="http://schemas.microsoft.com/office/drawing/2014/main" id="{60248323-D385-8B98-62CF-D7DD71F8568F}"/>
              </a:ext>
            </a:extLst>
          </p:cNvPr>
          <p:cNvSpPr txBox="1"/>
          <p:nvPr/>
        </p:nvSpPr>
        <p:spPr>
          <a:xfrm>
            <a:off x="7205271" y="1083037"/>
            <a:ext cx="3543300" cy="646331"/>
          </a:xfrm>
          <a:prstGeom prst="rect">
            <a:avLst/>
          </a:prstGeom>
          <a:noFill/>
        </p:spPr>
        <p:txBody>
          <a:bodyPr wrap="square" rtlCol="0">
            <a:spAutoFit/>
          </a:bodyPr>
          <a:lstStyle/>
          <a:p>
            <a:r>
              <a:rPr lang="en-US" sz="3600" dirty="0">
                <a:solidFill>
                  <a:schemeClr val="bg1"/>
                </a:solidFill>
              </a:rPr>
              <a:t>EHSS-11 PC Portal</a:t>
            </a:r>
          </a:p>
        </p:txBody>
      </p:sp>
      <p:pic>
        <p:nvPicPr>
          <p:cNvPr id="9" name="Picture 8">
            <a:extLst>
              <a:ext uri="{FF2B5EF4-FFF2-40B4-BE49-F238E27FC236}">
                <a16:creationId xmlns:a16="http://schemas.microsoft.com/office/drawing/2014/main" id="{EDB093F0-DB42-896F-4545-863D966FA4B0}"/>
              </a:ext>
            </a:extLst>
          </p:cNvPr>
          <p:cNvPicPr>
            <a:picLocks noChangeAspect="1"/>
          </p:cNvPicPr>
          <p:nvPr/>
        </p:nvPicPr>
        <p:blipFill>
          <a:blip r:embed="rId5"/>
          <a:stretch>
            <a:fillRect/>
          </a:stretch>
        </p:blipFill>
        <p:spPr>
          <a:xfrm>
            <a:off x="7465248" y="2005462"/>
            <a:ext cx="2889754" cy="29994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066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0">
            <a:extLst>
              <a:ext uri="{FF2B5EF4-FFF2-40B4-BE49-F238E27FC236}">
                <a16:creationId xmlns:a16="http://schemas.microsoft.com/office/drawing/2014/main" id="{70FA5AF0-487D-F907-2119-59359E261C61}"/>
              </a:ext>
            </a:extLst>
          </p:cNvPr>
          <p:cNvSpPr>
            <a:spLocks noGrp="1"/>
          </p:cNvSpPr>
          <p:nvPr>
            <p:ph idx="1"/>
          </p:nvPr>
        </p:nvSpPr>
        <p:spPr>
          <a:xfrm>
            <a:off x="447776" y="1863722"/>
            <a:ext cx="5050499" cy="2237543"/>
          </a:xfrm>
        </p:spPr>
        <p:txBody>
          <a:bodyPr vert="horz" lIns="91440" tIns="45720" rIns="91440" bIns="45720" rtlCol="0" anchor="t">
            <a:noAutofit/>
          </a:bodyPr>
          <a:lstStyle/>
          <a:p>
            <a:pPr marL="0" indent="0">
              <a:buNone/>
            </a:pPr>
            <a:r>
              <a:rPr lang="en-US" sz="3200" dirty="0"/>
              <a:t>Join our EHSS-11 mailing list</a:t>
            </a:r>
            <a:endParaRPr lang="en-US" sz="3200" dirty="0">
              <a:cs typeface="Calibri"/>
            </a:endParaRPr>
          </a:p>
        </p:txBody>
      </p:sp>
      <p:pic>
        <p:nvPicPr>
          <p:cNvPr id="7" name="Content Placeholder 6" descr="A qr code on a blue background">
            <a:extLst>
              <a:ext uri="{FF2B5EF4-FFF2-40B4-BE49-F238E27FC236}">
                <a16:creationId xmlns:a16="http://schemas.microsoft.com/office/drawing/2014/main" id="{BEAC8758-6A7D-3F2C-9EFC-DE996B08BE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06"/>
          <a:stretch/>
        </p:blipFill>
        <p:spPr>
          <a:xfrm>
            <a:off x="6013509" y="584393"/>
            <a:ext cx="5873253" cy="5608589"/>
          </a:xfrm>
          <a:prstGeom prst="rect">
            <a:avLst/>
          </a:prstGeom>
          <a:effectLst/>
        </p:spPr>
      </p:pic>
      <p:sp>
        <p:nvSpPr>
          <p:cNvPr id="2" name="TextBox 1">
            <a:extLst>
              <a:ext uri="{FF2B5EF4-FFF2-40B4-BE49-F238E27FC236}">
                <a16:creationId xmlns:a16="http://schemas.microsoft.com/office/drawing/2014/main" id="{D4CB6A7A-97C4-B5F6-0F93-CFCAD4FA0503}"/>
              </a:ext>
            </a:extLst>
          </p:cNvPr>
          <p:cNvSpPr txBox="1"/>
          <p:nvPr/>
        </p:nvSpPr>
        <p:spPr>
          <a:xfrm>
            <a:off x="447776" y="2762437"/>
            <a:ext cx="5754757"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WebEx</a:t>
            </a:r>
            <a:r>
              <a:rPr lang="en-US" sz="2800" dirty="0"/>
              <a:t> invitations</a:t>
            </a:r>
          </a:p>
          <a:p>
            <a:pPr marL="457200" indent="-457200">
              <a:buFont typeface="Arial" panose="020B0604020202020204" pitchFamily="34" charset="0"/>
              <a:buChar char="•"/>
            </a:pPr>
            <a:r>
              <a:rPr lang="en-US" sz="2800" dirty="0"/>
              <a:t>Policy Clarifications</a:t>
            </a:r>
          </a:p>
          <a:p>
            <a:pPr marL="457200" indent="-457200">
              <a:buFont typeface="Arial" panose="020B0604020202020204" pitchFamily="34" charset="0"/>
              <a:buChar char="•"/>
            </a:pPr>
            <a:r>
              <a:rPr lang="en-US" sz="2800" dirty="0"/>
              <a:t>Standard/Directive Developments</a:t>
            </a:r>
          </a:p>
          <a:p>
            <a:pPr marL="457200" indent="-457200">
              <a:buFont typeface="Arial" panose="020B0604020202020204" pitchFamily="34" charset="0"/>
              <a:buChar char="•"/>
            </a:pPr>
            <a:r>
              <a:rPr lang="en-US" sz="2800" dirty="0"/>
              <a:t>Rulemaking news</a:t>
            </a:r>
          </a:p>
          <a:p>
            <a:pPr marL="457200" indent="-457200">
              <a:buFont typeface="Arial" panose="020B0604020202020204" pitchFamily="34" charset="0"/>
              <a:buChar char="•"/>
            </a:pPr>
            <a:r>
              <a:rPr lang="en-US" sz="2800" dirty="0"/>
              <a:t>Worker Safety and Health Event Notifications</a:t>
            </a:r>
          </a:p>
        </p:txBody>
      </p:sp>
    </p:spTree>
    <p:extLst>
      <p:ext uri="{BB962C8B-B14F-4D97-AF65-F5344CB8AC3E}">
        <p14:creationId xmlns:p14="http://schemas.microsoft.com/office/powerpoint/2010/main" val="411429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3E1E-C9E2-9772-6C7D-16EADA06045E}"/>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53397AF5-24CB-D8CD-2FB7-535B87F4BE8E}"/>
              </a:ext>
            </a:extLst>
          </p:cNvPr>
          <p:cNvSpPr>
            <a:spLocks noGrp="1"/>
          </p:cNvSpPr>
          <p:nvPr>
            <p:ph idx="1"/>
          </p:nvPr>
        </p:nvSpPr>
        <p:spPr>
          <a:xfrm>
            <a:off x="878773" y="1932503"/>
            <a:ext cx="10699667" cy="4351338"/>
          </a:xfrm>
        </p:spPr>
        <p:txBody>
          <a:bodyPr>
            <a:normAutofit/>
          </a:bodyPr>
          <a:lstStyle/>
          <a:p>
            <a:pPr marL="0" indent="0">
              <a:spcBef>
                <a:spcPts val="0"/>
              </a:spcBef>
              <a:spcAft>
                <a:spcPts val="600"/>
              </a:spcAft>
              <a:buNone/>
            </a:pPr>
            <a:r>
              <a:rPr lang="en-US" dirty="0"/>
              <a:t>David L. Pugh, CHP, RRPT</a:t>
            </a:r>
          </a:p>
          <a:p>
            <a:pPr marL="0" indent="0">
              <a:spcBef>
                <a:spcPts val="0"/>
              </a:spcBef>
              <a:spcAft>
                <a:spcPts val="600"/>
              </a:spcAft>
              <a:buNone/>
            </a:pPr>
            <a:r>
              <a:rPr lang="en-US" dirty="0"/>
              <a:t>Office of Worker Safety and Health Policy </a:t>
            </a:r>
          </a:p>
          <a:p>
            <a:pPr marL="0" indent="0">
              <a:spcBef>
                <a:spcPts val="0"/>
              </a:spcBef>
              <a:spcAft>
                <a:spcPts val="600"/>
              </a:spcAft>
              <a:buNone/>
            </a:pPr>
            <a:r>
              <a:rPr lang="en-US" dirty="0"/>
              <a:t>301-903-7339</a:t>
            </a:r>
          </a:p>
          <a:p>
            <a:pPr marL="0" indent="0">
              <a:spcBef>
                <a:spcPts val="0"/>
              </a:spcBef>
              <a:spcAft>
                <a:spcPts val="600"/>
              </a:spcAft>
              <a:buNone/>
            </a:pPr>
            <a:r>
              <a:rPr lang="en-US" dirty="0"/>
              <a:t>david.pugh1@hq.doe.gov</a:t>
            </a:r>
          </a:p>
          <a:p>
            <a:pPr marL="0" indent="0">
              <a:spcBef>
                <a:spcPts val="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423354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5027-B4F9-FF73-68C7-65277C638256}"/>
              </a:ext>
            </a:extLst>
          </p:cNvPr>
          <p:cNvSpPr>
            <a:spLocks noGrp="1"/>
          </p:cNvSpPr>
          <p:nvPr>
            <p:ph type="title"/>
          </p:nvPr>
        </p:nvSpPr>
        <p:spPr/>
        <p:txBody>
          <a:bodyPr>
            <a:normAutofit/>
          </a:bodyPr>
          <a:lstStyle/>
          <a:p>
            <a:r>
              <a:rPr lang="en-US" sz="3600" dirty="0"/>
              <a:t>Status of DOELAP Standards</a:t>
            </a:r>
          </a:p>
        </p:txBody>
      </p:sp>
      <p:sp>
        <p:nvSpPr>
          <p:cNvPr id="3" name="Content Placeholder 2">
            <a:extLst>
              <a:ext uri="{FF2B5EF4-FFF2-40B4-BE49-F238E27FC236}">
                <a16:creationId xmlns:a16="http://schemas.microsoft.com/office/drawing/2014/main" id="{F4687C42-7EE6-CBA9-26A5-DE060BBD9694}"/>
              </a:ext>
            </a:extLst>
          </p:cNvPr>
          <p:cNvSpPr>
            <a:spLocks noGrp="1"/>
          </p:cNvSpPr>
          <p:nvPr>
            <p:ph idx="1"/>
          </p:nvPr>
        </p:nvSpPr>
        <p:spPr/>
        <p:txBody>
          <a:bodyPr>
            <a:normAutofit/>
          </a:bodyPr>
          <a:lstStyle/>
          <a:p>
            <a:pPr>
              <a:buClr>
                <a:srgbClr val="002060"/>
              </a:buClr>
            </a:pPr>
            <a:r>
              <a:rPr lang="en-US" dirty="0"/>
              <a:t>DOE-STD-1095-20XX, </a:t>
            </a:r>
            <a:r>
              <a:rPr lang="en-US" i="1" dirty="0"/>
              <a:t>DOELAP for Personnel Dosimetry</a:t>
            </a:r>
            <a:endParaRPr lang="en-US" dirty="0"/>
          </a:p>
          <a:p>
            <a:pPr lvl="1">
              <a:buClr>
                <a:srgbClr val="002060"/>
              </a:buClr>
            </a:pPr>
            <a:r>
              <a:rPr lang="en-US" dirty="0"/>
              <a:t>Final concurrence ended on Friday, 11/8</a:t>
            </a:r>
          </a:p>
          <a:p>
            <a:pPr lvl="1">
              <a:buClr>
                <a:srgbClr val="002060"/>
              </a:buClr>
            </a:pPr>
            <a:r>
              <a:rPr lang="en-US" dirty="0"/>
              <a:t>Expected to be finalized this month</a:t>
            </a:r>
          </a:p>
          <a:p>
            <a:pPr>
              <a:buClr>
                <a:srgbClr val="002060"/>
              </a:buClr>
            </a:pPr>
            <a:r>
              <a:rPr lang="en-US" dirty="0"/>
              <a:t>DOE-STD-1111-20XX, </a:t>
            </a:r>
            <a:r>
              <a:rPr lang="en-US" i="1" dirty="0"/>
              <a:t>DOELAP Administration</a:t>
            </a:r>
          </a:p>
          <a:p>
            <a:pPr lvl="1">
              <a:buClr>
                <a:srgbClr val="002060"/>
              </a:buClr>
            </a:pPr>
            <a:r>
              <a:rPr lang="en-US" dirty="0"/>
              <a:t>Response and negotiation phase closed on November 4</a:t>
            </a:r>
            <a:r>
              <a:rPr lang="en-US" baseline="30000" dirty="0"/>
              <a:t>th</a:t>
            </a:r>
            <a:endParaRPr lang="en-US" dirty="0"/>
          </a:p>
          <a:p>
            <a:pPr lvl="1">
              <a:buClr>
                <a:srgbClr val="002060"/>
              </a:buClr>
            </a:pPr>
            <a:r>
              <a:rPr lang="en-US" dirty="0"/>
              <a:t>Expected to be finalized in January</a:t>
            </a:r>
          </a:p>
          <a:p>
            <a:pPr>
              <a:buClr>
                <a:srgbClr val="002060"/>
              </a:buClr>
            </a:pPr>
            <a:r>
              <a:rPr lang="en-US" dirty="0"/>
              <a:t>DOE-STD-1112-2019, </a:t>
            </a:r>
            <a:r>
              <a:rPr lang="en-US" i="1" dirty="0"/>
              <a:t> DOELAP for Radiobioassay</a:t>
            </a:r>
          </a:p>
          <a:p>
            <a:pPr lvl="1">
              <a:buClr>
                <a:srgbClr val="002060"/>
              </a:buClr>
            </a:pPr>
            <a:r>
              <a:rPr lang="en-US" dirty="0"/>
              <a:t>Drafting will begin in Spring 2025</a:t>
            </a:r>
          </a:p>
          <a:p>
            <a:pPr lvl="1"/>
            <a:endParaRPr lang="en-US" i="1" dirty="0"/>
          </a:p>
          <a:p>
            <a:endParaRPr lang="en-US" dirty="0"/>
          </a:p>
        </p:txBody>
      </p:sp>
    </p:spTree>
    <p:extLst>
      <p:ext uri="{BB962C8B-B14F-4D97-AF65-F5344CB8AC3E}">
        <p14:creationId xmlns:p14="http://schemas.microsoft.com/office/powerpoint/2010/main" val="56282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5027-B4F9-FF73-68C7-65277C638256}"/>
              </a:ext>
            </a:extLst>
          </p:cNvPr>
          <p:cNvSpPr>
            <a:spLocks noGrp="1"/>
          </p:cNvSpPr>
          <p:nvPr>
            <p:ph type="title"/>
          </p:nvPr>
        </p:nvSpPr>
        <p:spPr>
          <a:xfrm>
            <a:off x="1750505" y="547254"/>
            <a:ext cx="9603295" cy="1325563"/>
          </a:xfrm>
        </p:spPr>
        <p:txBody>
          <a:bodyPr>
            <a:normAutofit/>
          </a:bodyPr>
          <a:lstStyle/>
          <a:p>
            <a:r>
              <a:rPr lang="en-US" sz="3600" dirty="0"/>
              <a:t>DOE-STD-1095 Revision</a:t>
            </a:r>
          </a:p>
        </p:txBody>
      </p:sp>
      <p:sp>
        <p:nvSpPr>
          <p:cNvPr id="3" name="Content Placeholder 2">
            <a:extLst>
              <a:ext uri="{FF2B5EF4-FFF2-40B4-BE49-F238E27FC236}">
                <a16:creationId xmlns:a16="http://schemas.microsoft.com/office/drawing/2014/main" id="{F4687C42-7EE6-CBA9-26A5-DE060BBD9694}"/>
              </a:ext>
            </a:extLst>
          </p:cNvPr>
          <p:cNvSpPr>
            <a:spLocks noGrp="1"/>
          </p:cNvSpPr>
          <p:nvPr>
            <p:ph idx="1"/>
          </p:nvPr>
        </p:nvSpPr>
        <p:spPr>
          <a:xfrm>
            <a:off x="838200" y="1825625"/>
            <a:ext cx="7858991" cy="4351338"/>
          </a:xfrm>
        </p:spPr>
        <p:txBody>
          <a:bodyPr>
            <a:normAutofit lnSpcReduction="10000"/>
          </a:bodyPr>
          <a:lstStyle/>
          <a:p>
            <a:pPr>
              <a:buClrTx/>
            </a:pPr>
            <a:r>
              <a:rPr lang="en-US" dirty="0"/>
              <a:t>Revision to the Personnel Dosimetry standard includes:</a:t>
            </a:r>
          </a:p>
          <a:p>
            <a:pPr marL="457200" lvl="1" indent="0">
              <a:buClrTx/>
              <a:buNone/>
            </a:pPr>
            <a:endParaRPr lang="en-US" sz="2800" dirty="0"/>
          </a:p>
          <a:p>
            <a:pPr lvl="1">
              <a:buClrTx/>
            </a:pPr>
            <a:r>
              <a:rPr lang="en-US" sz="2800" dirty="0"/>
              <a:t>Continuity of Accredited Activities</a:t>
            </a:r>
          </a:p>
          <a:p>
            <a:pPr lvl="1">
              <a:buClrTx/>
            </a:pPr>
            <a:endParaRPr lang="en-US" sz="2800" dirty="0"/>
          </a:p>
          <a:p>
            <a:pPr lvl="1">
              <a:buClrTx/>
            </a:pPr>
            <a:r>
              <a:rPr lang="en-US" sz="2800" dirty="0"/>
              <a:t>Clarification of blind testing program requirements</a:t>
            </a:r>
          </a:p>
          <a:p>
            <a:pPr lvl="1">
              <a:buClrTx/>
            </a:pPr>
            <a:endParaRPr lang="en-US" sz="2800" dirty="0"/>
          </a:p>
          <a:p>
            <a:pPr lvl="1">
              <a:buClrTx/>
            </a:pPr>
            <a:r>
              <a:rPr lang="en-US" sz="2800" dirty="0"/>
              <a:t>Example management review template added to Appendix</a:t>
            </a:r>
          </a:p>
          <a:p>
            <a:pPr marL="457200" lvl="1" indent="0">
              <a:buNone/>
            </a:pPr>
            <a:endParaRPr lang="en-US" i="1" dirty="0"/>
          </a:p>
          <a:p>
            <a:endParaRPr lang="en-US" dirty="0"/>
          </a:p>
        </p:txBody>
      </p:sp>
      <p:pic>
        <p:nvPicPr>
          <p:cNvPr id="5" name="Picture 4">
            <a:extLst>
              <a:ext uri="{FF2B5EF4-FFF2-40B4-BE49-F238E27FC236}">
                <a16:creationId xmlns:a16="http://schemas.microsoft.com/office/drawing/2014/main" id="{18DE446D-25FD-C12D-D4A1-A531F0610AE4}"/>
              </a:ext>
            </a:extLst>
          </p:cNvPr>
          <p:cNvPicPr>
            <a:picLocks noChangeAspect="1"/>
          </p:cNvPicPr>
          <p:nvPr/>
        </p:nvPicPr>
        <p:blipFill>
          <a:blip r:embed="rId2"/>
          <a:stretch>
            <a:fillRect/>
          </a:stretch>
        </p:blipFill>
        <p:spPr>
          <a:xfrm>
            <a:off x="8853055" y="897278"/>
            <a:ext cx="3037281" cy="3820195"/>
          </a:xfrm>
          <a:prstGeom prst="rect">
            <a:avLst/>
          </a:prstGeom>
        </p:spPr>
      </p:pic>
      <p:sp>
        <p:nvSpPr>
          <p:cNvPr id="6" name="Rectangle 5">
            <a:extLst>
              <a:ext uri="{FF2B5EF4-FFF2-40B4-BE49-F238E27FC236}">
                <a16:creationId xmlns:a16="http://schemas.microsoft.com/office/drawing/2014/main" id="{BDF4E48E-C490-4C61-BB3F-F61573EB412D}"/>
              </a:ext>
            </a:extLst>
          </p:cNvPr>
          <p:cNvSpPr>
            <a:spLocks noGrp="1" noRot="1" noMove="1" noResize="1" noEditPoints="1" noAdjustHandles="1" noChangeArrowheads="1" noChangeShapeType="1"/>
          </p:cNvSpPr>
          <p:nvPr/>
        </p:nvSpPr>
        <p:spPr>
          <a:xfrm>
            <a:off x="8853055" y="1027907"/>
            <a:ext cx="2948048" cy="41924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91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5027-B4F9-FF73-68C7-65277C638256}"/>
              </a:ext>
            </a:extLst>
          </p:cNvPr>
          <p:cNvSpPr>
            <a:spLocks noGrp="1"/>
          </p:cNvSpPr>
          <p:nvPr>
            <p:ph type="title"/>
          </p:nvPr>
        </p:nvSpPr>
        <p:spPr>
          <a:xfrm>
            <a:off x="1750505" y="547254"/>
            <a:ext cx="9603295" cy="1325563"/>
          </a:xfrm>
        </p:spPr>
        <p:txBody>
          <a:bodyPr>
            <a:normAutofit/>
          </a:bodyPr>
          <a:lstStyle/>
          <a:p>
            <a:r>
              <a:rPr lang="en-US" sz="3600" dirty="0"/>
              <a:t>DOE-STD-1095 Revision</a:t>
            </a:r>
          </a:p>
        </p:txBody>
      </p:sp>
      <p:sp>
        <p:nvSpPr>
          <p:cNvPr id="3" name="Content Placeholder 2">
            <a:extLst>
              <a:ext uri="{FF2B5EF4-FFF2-40B4-BE49-F238E27FC236}">
                <a16:creationId xmlns:a16="http://schemas.microsoft.com/office/drawing/2014/main" id="{F4687C42-7EE6-CBA9-26A5-DE060BBD9694}"/>
              </a:ext>
            </a:extLst>
          </p:cNvPr>
          <p:cNvSpPr>
            <a:spLocks noGrp="1"/>
          </p:cNvSpPr>
          <p:nvPr>
            <p:ph idx="1"/>
          </p:nvPr>
        </p:nvSpPr>
        <p:spPr>
          <a:xfrm>
            <a:off x="838200" y="1825625"/>
            <a:ext cx="7858991" cy="4351338"/>
          </a:xfrm>
        </p:spPr>
        <p:txBody>
          <a:bodyPr>
            <a:normAutofit lnSpcReduction="10000"/>
          </a:bodyPr>
          <a:lstStyle/>
          <a:p>
            <a:pPr>
              <a:buClrTx/>
            </a:pPr>
            <a:r>
              <a:rPr lang="en-US" dirty="0"/>
              <a:t>Revision to the Personnel Dosimetry standard includes:</a:t>
            </a:r>
          </a:p>
          <a:p>
            <a:pPr marL="0" indent="0">
              <a:buClrTx/>
              <a:buNone/>
            </a:pPr>
            <a:endParaRPr lang="en-US" i="1" dirty="0"/>
          </a:p>
          <a:p>
            <a:pPr lvl="1">
              <a:buClrTx/>
            </a:pPr>
            <a:r>
              <a:rPr lang="en-US" sz="3200" dirty="0"/>
              <a:t>Continuity of Accredited Activities</a:t>
            </a:r>
          </a:p>
          <a:p>
            <a:pPr lvl="1">
              <a:buClrTx/>
            </a:pPr>
            <a:endParaRPr lang="en-US" sz="3200" dirty="0"/>
          </a:p>
          <a:p>
            <a:pPr lvl="1">
              <a:buClrTx/>
            </a:pPr>
            <a:r>
              <a:rPr lang="en-US" sz="2800" dirty="0">
                <a:solidFill>
                  <a:schemeClr val="bg1">
                    <a:lumMod val="75000"/>
                  </a:schemeClr>
                </a:solidFill>
              </a:rPr>
              <a:t>Clarification of blind testing program requirements</a:t>
            </a:r>
          </a:p>
          <a:p>
            <a:pPr marL="457200" lvl="1" indent="0">
              <a:buClrTx/>
              <a:buNone/>
            </a:pPr>
            <a:endParaRPr lang="en-US" sz="2800" dirty="0">
              <a:solidFill>
                <a:schemeClr val="bg1">
                  <a:lumMod val="75000"/>
                </a:schemeClr>
              </a:solidFill>
            </a:endParaRPr>
          </a:p>
          <a:p>
            <a:pPr lvl="1">
              <a:buClrTx/>
            </a:pPr>
            <a:r>
              <a:rPr lang="en-US" sz="2800" dirty="0">
                <a:solidFill>
                  <a:schemeClr val="bg1">
                    <a:lumMod val="75000"/>
                  </a:schemeClr>
                </a:solidFill>
              </a:rPr>
              <a:t>Example Management Review Template added to Appendix</a:t>
            </a:r>
          </a:p>
          <a:p>
            <a:pPr marL="457200" lvl="1" indent="0">
              <a:buNone/>
            </a:pPr>
            <a:endParaRPr lang="en-US" i="1" dirty="0"/>
          </a:p>
          <a:p>
            <a:endParaRPr lang="en-US" dirty="0"/>
          </a:p>
        </p:txBody>
      </p:sp>
      <p:pic>
        <p:nvPicPr>
          <p:cNvPr id="5" name="Picture 4">
            <a:extLst>
              <a:ext uri="{FF2B5EF4-FFF2-40B4-BE49-F238E27FC236}">
                <a16:creationId xmlns:a16="http://schemas.microsoft.com/office/drawing/2014/main" id="{18DE446D-25FD-C12D-D4A1-A531F0610AE4}"/>
              </a:ext>
            </a:extLst>
          </p:cNvPr>
          <p:cNvPicPr>
            <a:picLocks noChangeAspect="1"/>
          </p:cNvPicPr>
          <p:nvPr/>
        </p:nvPicPr>
        <p:blipFill>
          <a:blip r:embed="rId2"/>
          <a:stretch>
            <a:fillRect/>
          </a:stretch>
        </p:blipFill>
        <p:spPr>
          <a:xfrm>
            <a:off x="8853055" y="897278"/>
            <a:ext cx="3037281" cy="3820195"/>
          </a:xfrm>
          <a:prstGeom prst="rect">
            <a:avLst/>
          </a:prstGeom>
        </p:spPr>
      </p:pic>
      <p:sp>
        <p:nvSpPr>
          <p:cNvPr id="6" name="Rectangle 5">
            <a:extLst>
              <a:ext uri="{FF2B5EF4-FFF2-40B4-BE49-F238E27FC236}">
                <a16:creationId xmlns:a16="http://schemas.microsoft.com/office/drawing/2014/main" id="{BDF4E48E-C490-4C61-BB3F-F61573EB412D}"/>
              </a:ext>
            </a:extLst>
          </p:cNvPr>
          <p:cNvSpPr>
            <a:spLocks noGrp="1" noRot="1" noMove="1" noResize="1" noEditPoints="1" noAdjustHandles="1" noChangeArrowheads="1" noChangeShapeType="1"/>
          </p:cNvSpPr>
          <p:nvPr/>
        </p:nvSpPr>
        <p:spPr>
          <a:xfrm>
            <a:off x="8853055" y="1027907"/>
            <a:ext cx="2948048" cy="41924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7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05" y="593580"/>
            <a:ext cx="9603295" cy="1325563"/>
          </a:xfrm>
        </p:spPr>
        <p:txBody>
          <a:bodyPr>
            <a:normAutofit/>
          </a:bodyPr>
          <a:lstStyle/>
          <a:p>
            <a:r>
              <a:rPr lang="en-US" sz="3600" dirty="0"/>
              <a:t>Defense Nuclear Facility Safety Board Staff Letter to Secretary Granholm</a:t>
            </a:r>
          </a:p>
        </p:txBody>
      </p:sp>
      <p:sp>
        <p:nvSpPr>
          <p:cNvPr id="4" name="Content Placeholder 3"/>
          <p:cNvSpPr>
            <a:spLocks noGrp="1"/>
          </p:cNvSpPr>
          <p:nvPr>
            <p:ph idx="1"/>
          </p:nvPr>
        </p:nvSpPr>
        <p:spPr>
          <a:xfrm>
            <a:off x="838200" y="1913082"/>
            <a:ext cx="10515600" cy="4351338"/>
          </a:xfrm>
        </p:spPr>
        <p:txBody>
          <a:bodyPr>
            <a:normAutofit lnSpcReduction="10000"/>
          </a:bodyPr>
          <a:lstStyle/>
          <a:p>
            <a:pPr>
              <a:buClrTx/>
            </a:pPr>
            <a:r>
              <a:rPr lang="en-US" dirty="0">
                <a:effectLst/>
                <a:latin typeface="Calibri" panose="020F0502020204030204" pitchFamily="34" charset="0"/>
                <a:ea typeface="Calibri" panose="020F0502020204030204" pitchFamily="34" charset="0"/>
                <a:cs typeface="Times New Roman" panose="02020603050405020304" pitchFamily="18" charset="0"/>
              </a:rPr>
              <a:t>DOE-STD-1095-2018 “contains a weakness…”</a:t>
            </a:r>
          </a:p>
          <a:p>
            <a:pPr eaLnBrk="0" hangingPunct="0">
              <a:lnSpc>
                <a:spcPct val="115000"/>
              </a:lnSpc>
              <a:spcBef>
                <a:spcPts val="0"/>
              </a:spcBef>
              <a:buClrTx/>
            </a:pPr>
            <a:endParaRPr lang="en-US" dirty="0">
              <a:effectLst/>
              <a:latin typeface="Calibri" panose="020F0502020204030204" pitchFamily="34" charset="0"/>
              <a:ea typeface="Calibri" panose="020F0502020204030204" pitchFamily="34" charset="0"/>
            </a:endParaRPr>
          </a:p>
          <a:p>
            <a:pPr eaLnBrk="0" hangingPunct="0">
              <a:lnSpc>
                <a:spcPct val="115000"/>
              </a:lnSpc>
              <a:spcBef>
                <a:spcPts val="0"/>
              </a:spcBef>
              <a:buClrTx/>
            </a:pPr>
            <a:r>
              <a:rPr lang="en-US" dirty="0">
                <a:latin typeface="Calibri" panose="020F0502020204030204" pitchFamily="34" charset="0"/>
                <a:ea typeface="Calibri" panose="020F0502020204030204" pitchFamily="34" charset="0"/>
              </a:rPr>
              <a:t>Compliance</a:t>
            </a:r>
            <a:r>
              <a:rPr lang="en-US" dirty="0">
                <a:effectLst/>
                <a:latin typeface="Calibri" panose="020F0502020204030204" pitchFamily="34" charset="0"/>
                <a:ea typeface="Calibri" panose="020F0502020204030204" pitchFamily="34" charset="0"/>
              </a:rPr>
              <a:t> requires “documented provisions to utilize the services of another DOELAP accredited laboratory in an emergency”</a:t>
            </a:r>
          </a:p>
          <a:p>
            <a:pPr lvl="1" eaLnBrk="0" hangingPunct="0">
              <a:lnSpc>
                <a:spcPct val="115000"/>
              </a:lnSpc>
              <a:spcBef>
                <a:spcPts val="0"/>
              </a:spcBef>
              <a:buClrTx/>
            </a:pPr>
            <a:r>
              <a:rPr lang="en-US" dirty="0">
                <a:latin typeface="Calibri" panose="020F0502020204030204" pitchFamily="34" charset="0"/>
                <a:ea typeface="Calibri" panose="020F0502020204030204" pitchFamily="34" charset="0"/>
              </a:rPr>
              <a:t>No </a:t>
            </a:r>
            <a:r>
              <a:rPr lang="en-US" dirty="0">
                <a:effectLst/>
                <a:latin typeface="Calibri" panose="020F0502020204030204" pitchFamily="34" charset="0"/>
                <a:ea typeface="Calibri" panose="020F0502020204030204" pitchFamily="34" charset="0"/>
              </a:rPr>
              <a:t>requirement to periodically exercise provisions</a:t>
            </a:r>
          </a:p>
          <a:p>
            <a:pPr marL="457200" lvl="1" indent="0" eaLnBrk="0" hangingPunct="0">
              <a:lnSpc>
                <a:spcPct val="115000"/>
              </a:lnSpc>
              <a:spcBef>
                <a:spcPts val="0"/>
              </a:spcBef>
              <a:buClrTx/>
              <a:buNone/>
            </a:pPr>
            <a:endParaRPr lang="en-US" dirty="0">
              <a:effectLst/>
              <a:latin typeface="Calibri" panose="020F0502020204030204" pitchFamily="34" charset="0"/>
              <a:ea typeface="Calibri" panose="020F0502020204030204" pitchFamily="34" charset="0"/>
            </a:endParaRPr>
          </a:p>
          <a:p>
            <a:pPr eaLnBrk="0" hangingPunct="0">
              <a:lnSpc>
                <a:spcPct val="115000"/>
              </a:lnSpc>
              <a:spcBef>
                <a:spcPts val="0"/>
              </a:spcBef>
              <a:spcAft>
                <a:spcPts val="1200"/>
              </a:spcAft>
              <a:buClrTx/>
            </a:pPr>
            <a:r>
              <a:rPr lang="en-US" dirty="0">
                <a:effectLst/>
                <a:latin typeface="Calibri" panose="020F0502020204030204" pitchFamily="34" charset="0"/>
                <a:ea typeface="Calibri" panose="020F0502020204030204" pitchFamily="34" charset="0"/>
              </a:rPr>
              <a:t>“If site tested and demonstrated its emergency backup plan…, it could have identified the weakness”</a:t>
            </a:r>
          </a:p>
          <a:p>
            <a:endParaRPr lang="en-US" dirty="0"/>
          </a:p>
          <a:p>
            <a:endParaRPr lang="en-US" dirty="0"/>
          </a:p>
        </p:txBody>
      </p:sp>
    </p:spTree>
    <p:extLst>
      <p:ext uri="{BB962C8B-B14F-4D97-AF65-F5344CB8AC3E}">
        <p14:creationId xmlns:p14="http://schemas.microsoft.com/office/powerpoint/2010/main" val="295138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05" y="500062"/>
            <a:ext cx="9603295" cy="1325563"/>
          </a:xfrm>
        </p:spPr>
        <p:txBody>
          <a:bodyPr>
            <a:normAutofit/>
          </a:bodyPr>
          <a:lstStyle/>
          <a:p>
            <a:r>
              <a:rPr lang="en-US" sz="3600" dirty="0"/>
              <a:t>DOE Response to Defense Nuclear Facility Safety Board</a:t>
            </a:r>
          </a:p>
        </p:txBody>
      </p:sp>
      <p:sp>
        <p:nvSpPr>
          <p:cNvPr id="4" name="Content Placeholder 3"/>
          <p:cNvSpPr>
            <a:spLocks noGrp="1"/>
          </p:cNvSpPr>
          <p:nvPr>
            <p:ph idx="1"/>
          </p:nvPr>
        </p:nvSpPr>
        <p:spPr/>
        <p:txBody>
          <a:bodyPr>
            <a:normAutofit/>
          </a:bodyPr>
          <a:lstStyle/>
          <a:p>
            <a:pPr>
              <a:buClrTx/>
            </a:pPr>
            <a:r>
              <a:rPr lang="en-US" dirty="0"/>
              <a:t>Office of Environment, Health, Safety and Security committed to revise DOE-STD-1095:</a:t>
            </a:r>
          </a:p>
          <a:p>
            <a:pPr marL="457200" lvl="1" indent="0">
              <a:buClrTx/>
              <a:buNone/>
            </a:pPr>
            <a:endParaRPr lang="en-US" sz="2800" dirty="0"/>
          </a:p>
          <a:p>
            <a:pPr lvl="1">
              <a:buClrTx/>
            </a:pPr>
            <a:r>
              <a:rPr lang="en-US" sz="2800" dirty="0"/>
              <a:t>Clarify several provisions of the Standard, including continuity of operations</a:t>
            </a:r>
          </a:p>
          <a:p>
            <a:pPr lvl="1">
              <a:buClrTx/>
            </a:pPr>
            <a:endParaRPr lang="en-US" sz="2800" dirty="0"/>
          </a:p>
          <a:p>
            <a:pPr lvl="1">
              <a:buClrTx/>
            </a:pPr>
            <a:r>
              <a:rPr lang="en-US" sz="2800" dirty="0"/>
              <a:t>Modify assessor training for both personnel dosimetry and radiobioassay programs to increase focus on the review continuity of operations plans</a:t>
            </a:r>
          </a:p>
        </p:txBody>
      </p:sp>
    </p:spTree>
    <p:extLst>
      <p:ext uri="{BB962C8B-B14F-4D97-AF65-F5344CB8AC3E}">
        <p14:creationId xmlns:p14="http://schemas.microsoft.com/office/powerpoint/2010/main" val="419394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A8EF-D75C-621F-535A-6D61CEAEFA2E}"/>
              </a:ext>
            </a:extLst>
          </p:cNvPr>
          <p:cNvSpPr>
            <a:spLocks noGrp="1"/>
          </p:cNvSpPr>
          <p:nvPr>
            <p:ph type="title"/>
          </p:nvPr>
        </p:nvSpPr>
        <p:spPr>
          <a:xfrm>
            <a:off x="1750505" y="500062"/>
            <a:ext cx="9603295" cy="1325563"/>
          </a:xfrm>
        </p:spPr>
        <p:txBody>
          <a:bodyPr>
            <a:normAutofit/>
          </a:bodyPr>
          <a:lstStyle/>
          <a:p>
            <a:r>
              <a:rPr lang="en-US" sz="3600" dirty="0"/>
              <a:t>DOE-STD-1095, </a:t>
            </a:r>
            <a:r>
              <a:rPr lang="en-US" sz="3600" i="1" dirty="0"/>
              <a:t>Personnel Dosimetry</a:t>
            </a:r>
            <a:r>
              <a:rPr lang="en-US" sz="3600" dirty="0"/>
              <a:t>: Continuation of Accredited Activities  </a:t>
            </a:r>
          </a:p>
        </p:txBody>
      </p:sp>
      <p:sp>
        <p:nvSpPr>
          <p:cNvPr id="3" name="Content Placeholder 2">
            <a:extLst>
              <a:ext uri="{FF2B5EF4-FFF2-40B4-BE49-F238E27FC236}">
                <a16:creationId xmlns:a16="http://schemas.microsoft.com/office/drawing/2014/main" id="{C11C7A7E-870A-EB1B-B813-B287476086A4}"/>
              </a:ext>
            </a:extLst>
          </p:cNvPr>
          <p:cNvSpPr>
            <a:spLocks noGrp="1"/>
          </p:cNvSpPr>
          <p:nvPr>
            <p:ph idx="1"/>
          </p:nvPr>
        </p:nvSpPr>
        <p:spPr>
          <a:xfrm>
            <a:off x="838200" y="2006600"/>
            <a:ext cx="10515600" cy="4351338"/>
          </a:xfrm>
        </p:spPr>
        <p:txBody>
          <a:bodyPr>
            <a:normAutofit lnSpcReduction="10000"/>
          </a:bodyPr>
          <a:lstStyle/>
          <a:p>
            <a:r>
              <a:rPr lang="en-US" dirty="0"/>
              <a:t>Documented plan to ensure continuation of accredited activities in the event of a temporary and unexpected loss of capability, up to 6 months  </a:t>
            </a:r>
          </a:p>
          <a:p>
            <a:pPr lvl="1"/>
            <a:r>
              <a:rPr lang="en-US" dirty="0"/>
              <a:t>Duplicate </a:t>
            </a:r>
            <a:r>
              <a:rPr lang="en-US"/>
              <a:t>measurement systems</a:t>
            </a:r>
            <a:endParaRPr lang="en-US" dirty="0"/>
          </a:p>
          <a:p>
            <a:pPr lvl="1"/>
            <a:r>
              <a:rPr lang="en-US" dirty="0"/>
              <a:t>Backup service provider</a:t>
            </a:r>
          </a:p>
          <a:p>
            <a:r>
              <a:rPr lang="en-US" dirty="0"/>
              <a:t>Duplicate measurement systems and backup service provider capabilities shall be exercised</a:t>
            </a:r>
          </a:p>
          <a:p>
            <a:r>
              <a:rPr lang="en-US" dirty="0"/>
              <a:t>Plan shall also identify key personnel and document methods for mitigation of the loss of personnel until qualified replacements are in place</a:t>
            </a:r>
          </a:p>
          <a:p>
            <a:endParaRPr lang="en-US" dirty="0"/>
          </a:p>
        </p:txBody>
      </p:sp>
    </p:spTree>
    <p:extLst>
      <p:ext uri="{BB962C8B-B14F-4D97-AF65-F5344CB8AC3E}">
        <p14:creationId xmlns:p14="http://schemas.microsoft.com/office/powerpoint/2010/main" val="132191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5027-B4F9-FF73-68C7-65277C638256}"/>
              </a:ext>
            </a:extLst>
          </p:cNvPr>
          <p:cNvSpPr>
            <a:spLocks noGrp="1"/>
          </p:cNvSpPr>
          <p:nvPr>
            <p:ph type="title"/>
          </p:nvPr>
        </p:nvSpPr>
        <p:spPr>
          <a:xfrm>
            <a:off x="1750504" y="365125"/>
            <a:ext cx="9908096" cy="1325563"/>
          </a:xfrm>
        </p:spPr>
        <p:txBody>
          <a:bodyPr>
            <a:normAutofit/>
          </a:bodyPr>
          <a:lstStyle/>
          <a:p>
            <a:r>
              <a:rPr lang="en-US" sz="3600" dirty="0"/>
              <a:t>DOE-STD-1112 Revision, </a:t>
            </a:r>
            <a:r>
              <a:rPr lang="en-US" sz="3600" i="1" dirty="0"/>
              <a:t>DOELAP for Radiobioassay</a:t>
            </a:r>
            <a:endParaRPr lang="en-US" sz="3600" dirty="0"/>
          </a:p>
        </p:txBody>
      </p:sp>
      <p:sp>
        <p:nvSpPr>
          <p:cNvPr id="3" name="Content Placeholder 2">
            <a:extLst>
              <a:ext uri="{FF2B5EF4-FFF2-40B4-BE49-F238E27FC236}">
                <a16:creationId xmlns:a16="http://schemas.microsoft.com/office/drawing/2014/main" id="{F4687C42-7EE6-CBA9-26A5-DE060BBD9694}"/>
              </a:ext>
            </a:extLst>
          </p:cNvPr>
          <p:cNvSpPr>
            <a:spLocks noGrp="1"/>
          </p:cNvSpPr>
          <p:nvPr>
            <p:ph idx="1"/>
          </p:nvPr>
        </p:nvSpPr>
        <p:spPr/>
        <p:txBody>
          <a:bodyPr>
            <a:normAutofit/>
          </a:bodyPr>
          <a:lstStyle/>
          <a:p>
            <a:r>
              <a:rPr lang="en-US" sz="3200" dirty="0"/>
              <a:t>Drafting scheduled for Spring 2025</a:t>
            </a:r>
          </a:p>
          <a:p>
            <a:r>
              <a:rPr lang="en-US" sz="3200" dirty="0"/>
              <a:t>Like 1095, continuity of accredited activities will be addressed</a:t>
            </a:r>
          </a:p>
          <a:p>
            <a:r>
              <a:rPr lang="en-US" sz="3200" dirty="0"/>
              <a:t>Clarification of blind audits and other testing requirements under quality improvement</a:t>
            </a:r>
          </a:p>
          <a:p>
            <a:r>
              <a:rPr lang="en-US" sz="3200" dirty="0"/>
              <a:t>Supplementary information on MDA and Lc may be included in the appendix</a:t>
            </a:r>
          </a:p>
          <a:p>
            <a:r>
              <a:rPr lang="en-US" sz="3200" dirty="0"/>
              <a:t>Administrative updates</a:t>
            </a:r>
          </a:p>
          <a:p>
            <a:endParaRPr lang="en-US" sz="3500" dirty="0"/>
          </a:p>
          <a:p>
            <a:pPr lvl="1"/>
            <a:endParaRPr lang="en-US" dirty="0"/>
          </a:p>
          <a:p>
            <a:pPr lvl="1"/>
            <a:endParaRPr lang="en-US" i="1" dirty="0"/>
          </a:p>
          <a:p>
            <a:endParaRPr lang="en-US" dirty="0"/>
          </a:p>
        </p:txBody>
      </p:sp>
    </p:spTree>
    <p:extLst>
      <p:ext uri="{BB962C8B-B14F-4D97-AF65-F5344CB8AC3E}">
        <p14:creationId xmlns:p14="http://schemas.microsoft.com/office/powerpoint/2010/main" val="238125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5027-B4F9-FF73-68C7-65277C638256}"/>
              </a:ext>
            </a:extLst>
          </p:cNvPr>
          <p:cNvSpPr>
            <a:spLocks noGrp="1"/>
          </p:cNvSpPr>
          <p:nvPr>
            <p:ph type="title"/>
          </p:nvPr>
        </p:nvSpPr>
        <p:spPr/>
        <p:txBody>
          <a:bodyPr>
            <a:normAutofit/>
          </a:bodyPr>
          <a:lstStyle/>
          <a:p>
            <a:r>
              <a:rPr lang="en-US" sz="3600" dirty="0"/>
              <a:t>DOE-STD-1111 Revision, </a:t>
            </a:r>
            <a:r>
              <a:rPr lang="en-US" sz="3600" i="1" dirty="0"/>
              <a:t>DOELAP Administration</a:t>
            </a:r>
            <a:endParaRPr lang="en-US" sz="3600" dirty="0"/>
          </a:p>
        </p:txBody>
      </p:sp>
      <p:sp>
        <p:nvSpPr>
          <p:cNvPr id="3" name="Content Placeholder 2">
            <a:extLst>
              <a:ext uri="{FF2B5EF4-FFF2-40B4-BE49-F238E27FC236}">
                <a16:creationId xmlns:a16="http://schemas.microsoft.com/office/drawing/2014/main" id="{F4687C42-7EE6-CBA9-26A5-DE060BBD9694}"/>
              </a:ext>
            </a:extLst>
          </p:cNvPr>
          <p:cNvSpPr>
            <a:spLocks noGrp="1"/>
          </p:cNvSpPr>
          <p:nvPr>
            <p:ph idx="1"/>
          </p:nvPr>
        </p:nvSpPr>
        <p:spPr/>
        <p:txBody>
          <a:bodyPr>
            <a:normAutofit/>
          </a:bodyPr>
          <a:lstStyle/>
          <a:p>
            <a:r>
              <a:rPr lang="en-US" sz="3200" dirty="0"/>
              <a:t>Expected to be finalized in January 2025</a:t>
            </a:r>
          </a:p>
          <a:p>
            <a:r>
              <a:rPr lang="en-US" sz="3200" dirty="0"/>
              <a:t>Revision clarifies assessment findings</a:t>
            </a:r>
          </a:p>
          <a:p>
            <a:r>
              <a:rPr lang="en-US" sz="3200" dirty="0"/>
              <a:t>Expands the scope of an amendment beyond the text in the current version </a:t>
            </a:r>
          </a:p>
          <a:p>
            <a:r>
              <a:rPr lang="en-US" sz="3200" dirty="0"/>
              <a:t>Appendix B was updated to reflect the membership and current practice of the Oversight Board</a:t>
            </a:r>
          </a:p>
          <a:p>
            <a:r>
              <a:rPr lang="en-US" sz="3200" dirty="0"/>
              <a:t>Appendix C, ‘DOELAP Exceptions,’ revised so text pertains to both personnel dosimetry and radiobioassay programs</a:t>
            </a:r>
          </a:p>
          <a:p>
            <a:pPr marL="0" indent="0">
              <a:buNone/>
            </a:pPr>
            <a:endParaRPr lang="en-US" sz="3500" dirty="0"/>
          </a:p>
          <a:p>
            <a:pPr lvl="1"/>
            <a:endParaRPr lang="en-US" dirty="0"/>
          </a:p>
          <a:p>
            <a:pPr lvl="1"/>
            <a:endParaRPr lang="en-US" i="1" dirty="0"/>
          </a:p>
          <a:p>
            <a:endParaRPr lang="en-US" dirty="0"/>
          </a:p>
        </p:txBody>
      </p:sp>
    </p:spTree>
    <p:extLst>
      <p:ext uri="{BB962C8B-B14F-4D97-AF65-F5344CB8AC3E}">
        <p14:creationId xmlns:p14="http://schemas.microsoft.com/office/powerpoint/2010/main" val="3474392943"/>
      </p:ext>
    </p:extLst>
  </p:cSld>
  <p:clrMapOvr>
    <a:masterClrMapping/>
  </p:clrMapOvr>
</p:sld>
</file>

<file path=ppt/theme/theme1.xml><?xml version="1.0" encoding="utf-8"?>
<a:theme xmlns:a="http://schemas.openxmlformats.org/drawingml/2006/main" name="Office Theme">
  <a:themeElements>
    <a:clrScheme name="DOE Presentation 2">
      <a:dk1>
        <a:sysClr val="windowText" lastClr="000000"/>
      </a:dk1>
      <a:lt1>
        <a:sysClr val="window" lastClr="FFFFFF"/>
      </a:lt1>
      <a:dk2>
        <a:srgbClr val="36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4437</TotalTime>
  <Words>627</Words>
  <Application>Microsoft Office PowerPoint</Application>
  <PresentationFormat>Widescreen</PresentationFormat>
  <Paragraphs>87</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vt:lpstr>
      <vt:lpstr>Calibri  </vt:lpstr>
      <vt:lpstr>Calibri Light</vt:lpstr>
      <vt:lpstr>Franklin Gothic Medium</vt:lpstr>
      <vt:lpstr>Office Theme</vt:lpstr>
      <vt:lpstr>PowerPoint Presentation</vt:lpstr>
      <vt:lpstr>Status of DOELAP Standards</vt:lpstr>
      <vt:lpstr>DOE-STD-1095 Revision</vt:lpstr>
      <vt:lpstr>DOE-STD-1095 Revision</vt:lpstr>
      <vt:lpstr>Defense Nuclear Facility Safety Board Staff Letter to Secretary Granholm</vt:lpstr>
      <vt:lpstr>DOE Response to Defense Nuclear Facility Safety Board</vt:lpstr>
      <vt:lpstr>DOE-STD-1095, Personnel Dosimetry: Continuation of Accredited Activities  </vt:lpstr>
      <vt:lpstr>DOE-STD-1112 Revision, DOELAP for Radiobioassay</vt:lpstr>
      <vt:lpstr>DOE-STD-1111 Revision, DOELAP Administration</vt:lpstr>
      <vt:lpstr>PowerPoint Presentation</vt:lpstr>
      <vt:lpstr>PowerPoint Presentation</vt:lpstr>
      <vt:lpstr>Contact Information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Energy Occupational Radiation Protection DOE Laboratory Accreditation Program</dc:title>
  <dc:creator>Dillard, James</dc:creator>
  <cp:lastModifiedBy>Pugh, David L.</cp:lastModifiedBy>
  <cp:revision>61</cp:revision>
  <dcterms:created xsi:type="dcterms:W3CDTF">2017-09-06T19:39:35Z</dcterms:created>
  <dcterms:modified xsi:type="dcterms:W3CDTF">2024-11-12T21:11:03Z</dcterms:modified>
</cp:coreProperties>
</file>